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6" r:id="rId9"/>
    <p:sldId id="264" r:id="rId10"/>
    <p:sldId id="269" r:id="rId11"/>
    <p:sldId id="271" r:id="rId12"/>
    <p:sldId id="270" r:id="rId13"/>
    <p:sldId id="272" r:id="rId14"/>
    <p:sldId id="273" r:id="rId15"/>
    <p:sldId id="274" r:id="rId16"/>
    <p:sldId id="265"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tuluri Avinash Guptha" initials="AAG" lastIdx="1" clrIdx="0">
    <p:extLst>
      <p:ext uri="{19B8F6BF-5375-455C-9EA6-DF929625EA0E}">
        <p15:presenceInfo xmlns:p15="http://schemas.microsoft.com/office/powerpoint/2012/main" userId="5db627505cf693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60F1EA-B44C-4D31-B348-7581DCD7E5AF}" v="7" dt="2022-12-12T04:23:34.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60"/>
  </p:normalViewPr>
  <p:slideViewPr>
    <p:cSldViewPr snapToGrid="0">
      <p:cViewPr varScale="1">
        <p:scale>
          <a:sx n="72" d="100"/>
          <a:sy n="72" d="100"/>
        </p:scale>
        <p:origin x="63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trika Ray" userId="eb4bb2fc13c3387b" providerId="LiveId" clId="{7A60F1EA-B44C-4D31-B348-7581DCD7E5AF}"/>
    <pc:docChg chg="undo custSel modSld">
      <pc:chgData name="Aratrika Ray" userId="eb4bb2fc13c3387b" providerId="LiveId" clId="{7A60F1EA-B44C-4D31-B348-7581DCD7E5AF}" dt="2022-12-12T04:26:41.155" v="961" actId="20577"/>
      <pc:docMkLst>
        <pc:docMk/>
      </pc:docMkLst>
      <pc:sldChg chg="modSp mod">
        <pc:chgData name="Aratrika Ray" userId="eb4bb2fc13c3387b" providerId="LiveId" clId="{7A60F1EA-B44C-4D31-B348-7581DCD7E5AF}" dt="2022-12-11T15:03:09.987" v="866" actId="20577"/>
        <pc:sldMkLst>
          <pc:docMk/>
          <pc:sldMk cId="3203942633" sldId="256"/>
        </pc:sldMkLst>
        <pc:spChg chg="mod">
          <ac:chgData name="Aratrika Ray" userId="eb4bb2fc13c3387b" providerId="LiveId" clId="{7A60F1EA-B44C-4D31-B348-7581DCD7E5AF}" dt="2022-12-11T15:03:09.987" v="866" actId="20577"/>
          <ac:spMkLst>
            <pc:docMk/>
            <pc:sldMk cId="3203942633" sldId="256"/>
            <ac:spMk id="3" creationId="{02FEA910-CB35-5126-60C8-5E4964C174B6}"/>
          </ac:spMkLst>
        </pc:spChg>
      </pc:sldChg>
      <pc:sldChg chg="modSp mod">
        <pc:chgData name="Aratrika Ray" userId="eb4bb2fc13c3387b" providerId="LiveId" clId="{7A60F1EA-B44C-4D31-B348-7581DCD7E5AF}" dt="2022-12-12T04:26:41.155" v="961" actId="20577"/>
        <pc:sldMkLst>
          <pc:docMk/>
          <pc:sldMk cId="3100214565" sldId="257"/>
        </pc:sldMkLst>
        <pc:spChg chg="mod">
          <ac:chgData name="Aratrika Ray" userId="eb4bb2fc13c3387b" providerId="LiveId" clId="{7A60F1EA-B44C-4D31-B348-7581DCD7E5AF}" dt="2022-12-11T14:52:53.959" v="836" actId="1076"/>
          <ac:spMkLst>
            <pc:docMk/>
            <pc:sldMk cId="3100214565" sldId="257"/>
            <ac:spMk id="2" creationId="{24378E26-AF08-322E-D036-B5BC4AB26FF7}"/>
          </ac:spMkLst>
        </pc:spChg>
        <pc:spChg chg="mod">
          <ac:chgData name="Aratrika Ray" userId="eb4bb2fc13c3387b" providerId="LiveId" clId="{7A60F1EA-B44C-4D31-B348-7581DCD7E5AF}" dt="2022-12-12T04:26:41.155" v="961" actId="20577"/>
          <ac:spMkLst>
            <pc:docMk/>
            <pc:sldMk cId="3100214565" sldId="257"/>
            <ac:spMk id="3" creationId="{311E731F-F847-46DC-47D6-15375B10E137}"/>
          </ac:spMkLst>
        </pc:spChg>
      </pc:sldChg>
      <pc:sldChg chg="modSp mod">
        <pc:chgData name="Aratrika Ray" userId="eb4bb2fc13c3387b" providerId="LiveId" clId="{7A60F1EA-B44C-4D31-B348-7581DCD7E5AF}" dt="2022-12-11T14:56:50.616" v="847" actId="313"/>
        <pc:sldMkLst>
          <pc:docMk/>
          <pc:sldMk cId="3629150371" sldId="262"/>
        </pc:sldMkLst>
        <pc:spChg chg="mod">
          <ac:chgData name="Aratrika Ray" userId="eb4bb2fc13c3387b" providerId="LiveId" clId="{7A60F1EA-B44C-4D31-B348-7581DCD7E5AF}" dt="2022-12-11T14:56:50.616" v="847" actId="313"/>
          <ac:spMkLst>
            <pc:docMk/>
            <pc:sldMk cId="3629150371" sldId="262"/>
            <ac:spMk id="15" creationId="{00000000-0000-0000-0000-000000000000}"/>
          </ac:spMkLst>
        </pc:spChg>
      </pc:sldChg>
      <pc:sldChg chg="modSp mod">
        <pc:chgData name="Aratrika Ray" userId="eb4bb2fc13c3387b" providerId="LiveId" clId="{7A60F1EA-B44C-4D31-B348-7581DCD7E5AF}" dt="2022-12-11T15:12:39.844" v="947" actId="20577"/>
        <pc:sldMkLst>
          <pc:docMk/>
          <pc:sldMk cId="1714464138" sldId="263"/>
        </pc:sldMkLst>
        <pc:spChg chg="mod">
          <ac:chgData name="Aratrika Ray" userId="eb4bb2fc13c3387b" providerId="LiveId" clId="{7A60F1EA-B44C-4D31-B348-7581DCD7E5AF}" dt="2022-12-11T15:12:39.844" v="947" actId="20577"/>
          <ac:spMkLst>
            <pc:docMk/>
            <pc:sldMk cId="1714464138" sldId="263"/>
            <ac:spMk id="3" creationId="{84ADB9C0-463A-3DBB-EB43-B85A6537CDEA}"/>
          </ac:spMkLst>
        </pc:spChg>
      </pc:sldChg>
      <pc:sldChg chg="modSp mod">
        <pc:chgData name="Aratrika Ray" userId="eb4bb2fc13c3387b" providerId="LiveId" clId="{7A60F1EA-B44C-4D31-B348-7581DCD7E5AF}" dt="2022-12-11T15:01:30.310" v="863" actId="20577"/>
        <pc:sldMkLst>
          <pc:docMk/>
          <pc:sldMk cId="1447347793" sldId="264"/>
        </pc:sldMkLst>
        <pc:spChg chg="mod">
          <ac:chgData name="Aratrika Ray" userId="eb4bb2fc13c3387b" providerId="LiveId" clId="{7A60F1EA-B44C-4D31-B348-7581DCD7E5AF}" dt="2022-12-11T15:01:30.310" v="863" actId="20577"/>
          <ac:spMkLst>
            <pc:docMk/>
            <pc:sldMk cId="1447347793" sldId="264"/>
            <ac:spMk id="2" creationId="{00000000-0000-0000-0000-000000000000}"/>
          </ac:spMkLst>
        </pc:spChg>
      </pc:sldChg>
      <pc:sldChg chg="modSp mod modTransition">
        <pc:chgData name="Aratrika Ray" userId="eb4bb2fc13c3387b" providerId="LiveId" clId="{7A60F1EA-B44C-4D31-B348-7581DCD7E5AF}" dt="2022-12-12T04:23:34.059" v="949"/>
        <pc:sldMkLst>
          <pc:docMk/>
          <pc:sldMk cId="313982410" sldId="265"/>
        </pc:sldMkLst>
        <pc:spChg chg="mod">
          <ac:chgData name="Aratrika Ray" userId="eb4bb2fc13c3387b" providerId="LiveId" clId="{7A60F1EA-B44C-4D31-B348-7581DCD7E5AF}" dt="2022-12-11T15:08:26.784" v="878" actId="1076"/>
          <ac:spMkLst>
            <pc:docMk/>
            <pc:sldMk cId="313982410" sldId="265"/>
            <ac:spMk id="3" creationId="{F390408C-B2CF-0899-EB29-4C256649A154}"/>
          </ac:spMkLst>
        </pc:spChg>
      </pc:sldChg>
      <pc:sldChg chg="modTransition">
        <pc:chgData name="Aratrika Ray" userId="eb4bb2fc13c3387b" providerId="LiveId" clId="{7A60F1EA-B44C-4D31-B348-7581DCD7E5AF}" dt="2022-12-12T04:23:25.420" v="948"/>
        <pc:sldMkLst>
          <pc:docMk/>
          <pc:sldMk cId="943911459" sldId="266"/>
        </pc:sldMkLst>
      </pc:sldChg>
      <pc:sldChg chg="modSp mod">
        <pc:chgData name="Aratrika Ray" userId="eb4bb2fc13c3387b" providerId="LiveId" clId="{7A60F1EA-B44C-4D31-B348-7581DCD7E5AF}" dt="2022-12-11T15:01:50.727" v="865" actId="20577"/>
        <pc:sldMkLst>
          <pc:docMk/>
          <pc:sldMk cId="1513256656" sldId="269"/>
        </pc:sldMkLst>
        <pc:spChg chg="mod">
          <ac:chgData name="Aratrika Ray" userId="eb4bb2fc13c3387b" providerId="LiveId" clId="{7A60F1EA-B44C-4D31-B348-7581DCD7E5AF}" dt="2022-12-11T14:43:57.760" v="72" actId="1076"/>
          <ac:spMkLst>
            <pc:docMk/>
            <pc:sldMk cId="1513256656" sldId="269"/>
            <ac:spMk id="2" creationId="{00000000-0000-0000-0000-000000000000}"/>
          </ac:spMkLst>
        </pc:spChg>
        <pc:spChg chg="mod">
          <ac:chgData name="Aratrika Ray" userId="eb4bb2fc13c3387b" providerId="LiveId" clId="{7A60F1EA-B44C-4D31-B348-7581DCD7E5AF}" dt="2022-12-11T15:01:50.727" v="865" actId="20577"/>
          <ac:spMkLst>
            <pc:docMk/>
            <pc:sldMk cId="1513256656" sldId="269"/>
            <ac:spMk id="12" creationId="{00000000-0000-0000-0000-000000000000}"/>
          </ac:spMkLst>
        </pc:spChg>
      </pc:sldChg>
      <pc:sldChg chg="modSp mod">
        <pc:chgData name="Aratrika Ray" userId="eb4bb2fc13c3387b" providerId="LiveId" clId="{7A60F1EA-B44C-4D31-B348-7581DCD7E5AF}" dt="2022-12-11T15:09:08.405" v="884" actId="20577"/>
        <pc:sldMkLst>
          <pc:docMk/>
          <pc:sldMk cId="2130253512" sldId="270"/>
        </pc:sldMkLst>
        <pc:spChg chg="mod">
          <ac:chgData name="Aratrika Ray" userId="eb4bb2fc13c3387b" providerId="LiveId" clId="{7A60F1EA-B44C-4D31-B348-7581DCD7E5AF}" dt="2022-12-11T15:09:08.405" v="884" actId="20577"/>
          <ac:spMkLst>
            <pc:docMk/>
            <pc:sldMk cId="2130253512" sldId="270"/>
            <ac:spMk id="2" creationId="{CE79FC4B-BDF3-2D26-1418-EC7754F31B2D}"/>
          </ac:spMkLst>
        </pc:spChg>
        <pc:spChg chg="mod">
          <ac:chgData name="Aratrika Ray" userId="eb4bb2fc13c3387b" providerId="LiveId" clId="{7A60F1EA-B44C-4D31-B348-7581DCD7E5AF}" dt="2022-12-11T15:05:21.901" v="877" actId="20577"/>
          <ac:spMkLst>
            <pc:docMk/>
            <pc:sldMk cId="2130253512" sldId="270"/>
            <ac:spMk id="3" creationId="{3C953035-FDCB-EA67-C957-BE03824BFACF}"/>
          </ac:spMkLst>
        </pc:spChg>
        <pc:spChg chg="mod">
          <ac:chgData name="Aratrika Ray" userId="eb4bb2fc13c3387b" providerId="LiveId" clId="{7A60F1EA-B44C-4D31-B348-7581DCD7E5AF}" dt="2022-12-11T15:08:50.922" v="879" actId="1076"/>
          <ac:spMkLst>
            <pc:docMk/>
            <pc:sldMk cId="2130253512" sldId="270"/>
            <ac:spMk id="7" creationId="{00000000-0000-0000-0000-000000000000}"/>
          </ac:spMkLst>
        </pc:spChg>
        <pc:spChg chg="mod">
          <ac:chgData name="Aratrika Ray" userId="eb4bb2fc13c3387b" providerId="LiveId" clId="{7A60F1EA-B44C-4D31-B348-7581DCD7E5AF}" dt="2022-12-11T14:40:02.455" v="8" actId="1076"/>
          <ac:spMkLst>
            <pc:docMk/>
            <pc:sldMk cId="2130253512" sldId="270"/>
            <ac:spMk id="8" creationId="{00000000-0000-0000-0000-000000000000}"/>
          </ac:spMkLst>
        </pc:spChg>
        <pc:picChg chg="mod">
          <ac:chgData name="Aratrika Ray" userId="eb4bb2fc13c3387b" providerId="LiveId" clId="{7A60F1EA-B44C-4D31-B348-7581DCD7E5AF}" dt="2022-12-11T15:05:02.495" v="870" actId="14100"/>
          <ac:picMkLst>
            <pc:docMk/>
            <pc:sldMk cId="2130253512" sldId="270"/>
            <ac:picMk id="4" creationId="{8B179ED6-B131-3989-8C72-D106C59766C5}"/>
          </ac:picMkLst>
        </pc:picChg>
        <pc:picChg chg="mod">
          <ac:chgData name="Aratrika Ray" userId="eb4bb2fc13c3387b" providerId="LiveId" clId="{7A60F1EA-B44C-4D31-B348-7581DCD7E5AF}" dt="2022-12-11T14:40:51.945" v="15" actId="1076"/>
          <ac:picMkLst>
            <pc:docMk/>
            <pc:sldMk cId="2130253512" sldId="270"/>
            <ac:picMk id="5" creationId="{BCFA0FC3-0EA4-265D-0A38-3497FAB27FBA}"/>
          </ac:picMkLst>
        </pc:picChg>
        <pc:picChg chg="mod">
          <ac:chgData name="Aratrika Ray" userId="eb4bb2fc13c3387b" providerId="LiveId" clId="{7A60F1EA-B44C-4D31-B348-7581DCD7E5AF}" dt="2022-12-11T14:40:58.716" v="16" actId="1076"/>
          <ac:picMkLst>
            <pc:docMk/>
            <pc:sldMk cId="2130253512" sldId="270"/>
            <ac:picMk id="6" creationId="{2CCCC2DB-6793-1EB8-51AC-2044AA27D7F4}"/>
          </ac:picMkLst>
        </pc:picChg>
      </pc:sldChg>
      <pc:sldChg chg="modSp mod">
        <pc:chgData name="Aratrika Ray" userId="eb4bb2fc13c3387b" providerId="LiveId" clId="{7A60F1EA-B44C-4D31-B348-7581DCD7E5AF}" dt="2022-12-11T15:04:46.796" v="869" actId="1076"/>
        <pc:sldMkLst>
          <pc:docMk/>
          <pc:sldMk cId="3166726320" sldId="271"/>
        </pc:sldMkLst>
        <pc:spChg chg="mod">
          <ac:chgData name="Aratrika Ray" userId="eb4bb2fc13c3387b" providerId="LiveId" clId="{7A60F1EA-B44C-4D31-B348-7581DCD7E5AF}" dt="2022-12-11T15:04:46.796" v="869" actId="1076"/>
          <ac:spMkLst>
            <pc:docMk/>
            <pc:sldMk cId="3166726320" sldId="271"/>
            <ac:spMk id="6" creationId="{68734085-E736-9A90-20D9-6B410C8FAB9E}"/>
          </ac:spMkLst>
        </pc:spChg>
        <pc:spChg chg="mod">
          <ac:chgData name="Aratrika Ray" userId="eb4bb2fc13c3387b" providerId="LiveId" clId="{7A60F1EA-B44C-4D31-B348-7581DCD7E5AF}" dt="2022-12-11T15:04:41.712" v="868" actId="1076"/>
          <ac:spMkLst>
            <pc:docMk/>
            <pc:sldMk cId="3166726320" sldId="271"/>
            <ac:spMk id="7" creationId="{00000000-0000-0000-0000-000000000000}"/>
          </ac:spMkLst>
        </pc:spChg>
        <pc:picChg chg="mod">
          <ac:chgData name="Aratrika Ray" userId="eb4bb2fc13c3387b" providerId="LiveId" clId="{7A60F1EA-B44C-4D31-B348-7581DCD7E5AF}" dt="2022-12-11T15:04:35.724" v="867" actId="1076"/>
          <ac:picMkLst>
            <pc:docMk/>
            <pc:sldMk cId="3166726320" sldId="271"/>
            <ac:picMk id="5" creationId="{DCAFB9B9-CB60-79F1-81A7-AD95323A72B6}"/>
          </ac:picMkLst>
        </pc:picChg>
      </pc:sldChg>
      <pc:sldChg chg="modSp mod">
        <pc:chgData name="Aratrika Ray" userId="eb4bb2fc13c3387b" providerId="LiveId" clId="{7A60F1EA-B44C-4D31-B348-7581DCD7E5AF}" dt="2022-12-11T14:41:55.565" v="56" actId="12"/>
        <pc:sldMkLst>
          <pc:docMk/>
          <pc:sldMk cId="648603492" sldId="272"/>
        </pc:sldMkLst>
        <pc:spChg chg="mod">
          <ac:chgData name="Aratrika Ray" userId="eb4bb2fc13c3387b" providerId="LiveId" clId="{7A60F1EA-B44C-4D31-B348-7581DCD7E5AF}" dt="2022-12-11T14:41:55.565" v="56" actId="12"/>
          <ac:spMkLst>
            <pc:docMk/>
            <pc:sldMk cId="648603492" sldId="272"/>
            <ac:spMk id="3" creationId="{4A544F7D-8BC4-65AC-8FE2-ED68AEA8727C}"/>
          </ac:spMkLst>
        </pc:spChg>
      </pc:sldChg>
      <pc:sldChg chg="modSp mod">
        <pc:chgData name="Aratrika Ray" userId="eb4bb2fc13c3387b" providerId="LiveId" clId="{7A60F1EA-B44C-4D31-B348-7581DCD7E5AF}" dt="2022-12-11T14:42:07.373" v="58" actId="12"/>
        <pc:sldMkLst>
          <pc:docMk/>
          <pc:sldMk cId="4183654918" sldId="273"/>
        </pc:sldMkLst>
        <pc:spChg chg="mod">
          <ac:chgData name="Aratrika Ray" userId="eb4bb2fc13c3387b" providerId="LiveId" clId="{7A60F1EA-B44C-4D31-B348-7581DCD7E5AF}" dt="2022-12-11T14:42:07.373" v="58" actId="12"/>
          <ac:spMkLst>
            <pc:docMk/>
            <pc:sldMk cId="4183654918" sldId="273"/>
            <ac:spMk id="3" creationId="{637B265A-4F80-98A5-D6FB-57EFE5C61933}"/>
          </ac:spMkLst>
        </pc:spChg>
      </pc:sldChg>
      <pc:sldChg chg="modSp mod">
        <pc:chgData name="Aratrika Ray" userId="eb4bb2fc13c3387b" providerId="LiveId" clId="{7A60F1EA-B44C-4D31-B348-7581DCD7E5AF}" dt="2022-12-11T14:42:39.356" v="60" actId="12"/>
        <pc:sldMkLst>
          <pc:docMk/>
          <pc:sldMk cId="1941500751" sldId="274"/>
        </pc:sldMkLst>
        <pc:spChg chg="mod">
          <ac:chgData name="Aratrika Ray" userId="eb4bb2fc13c3387b" providerId="LiveId" clId="{7A60F1EA-B44C-4D31-B348-7581DCD7E5AF}" dt="2022-12-11T14:42:39.356" v="60" actId="12"/>
          <ac:spMkLst>
            <pc:docMk/>
            <pc:sldMk cId="1941500751" sldId="274"/>
            <ac:spMk id="3" creationId="{B3082CBB-D877-59D4-F55F-2338ACEF27B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B328-BA2C-13FF-7346-9B72751683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9C0A84A-7DBB-804A-DA50-EA2D3C9FC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393DF25-A6A5-CAAA-C8DB-1515BE23A389}"/>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5" name="Footer Placeholder 4">
            <a:extLst>
              <a:ext uri="{FF2B5EF4-FFF2-40B4-BE49-F238E27FC236}">
                <a16:creationId xmlns:a16="http://schemas.microsoft.com/office/drawing/2014/main" id="{1A24DA20-FAAD-0F0A-0C58-FCD69DC21E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1CAC61-A5D4-9ACF-9336-41F45F06F5F4}"/>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3971851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8158-7C39-97B4-1D5C-30BFDC428B9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32D0C7-526C-44DB-15A8-91821B06DE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930CE-38FD-9132-2468-12EA50940C7F}"/>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5" name="Footer Placeholder 4">
            <a:extLst>
              <a:ext uri="{FF2B5EF4-FFF2-40B4-BE49-F238E27FC236}">
                <a16:creationId xmlns:a16="http://schemas.microsoft.com/office/drawing/2014/main" id="{EF1D07AA-1EE2-6989-EB74-E8CBC2C37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EB07C5-7D45-875E-1DB0-97799D7C9769}"/>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307845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99D79-4C84-483A-5746-58B3298BEC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30654A-28FD-513A-6593-FF95FCDD94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0F3B42-5388-55DD-EFA5-EA5EC477381F}"/>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5" name="Footer Placeholder 4">
            <a:extLst>
              <a:ext uri="{FF2B5EF4-FFF2-40B4-BE49-F238E27FC236}">
                <a16:creationId xmlns:a16="http://schemas.microsoft.com/office/drawing/2014/main" id="{74118874-4B7C-6054-A015-FB87BF8C44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5FDFC5-EA93-EB59-CD9E-C6995469B708}"/>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171141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F9EA3-9E1B-6911-CDE2-C6FA1976AC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8E2455-CB2D-C77D-1C5C-5DA8ABBE3B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9C7DAC-0EF0-718F-6ED1-1C2EC44E4577}"/>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5" name="Footer Placeholder 4">
            <a:extLst>
              <a:ext uri="{FF2B5EF4-FFF2-40B4-BE49-F238E27FC236}">
                <a16:creationId xmlns:a16="http://schemas.microsoft.com/office/drawing/2014/main" id="{190F6035-DB1D-592E-3FC2-F73BEAD1CB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0386A4-3E63-1448-7514-6CD9E4786652}"/>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500744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8083-D6E0-C48A-75CE-AA5CE7C7D7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C0978F-C99D-7DCA-AEAE-849393B096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F80439-B789-EB5E-8956-43DE2AC50263}"/>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5" name="Footer Placeholder 4">
            <a:extLst>
              <a:ext uri="{FF2B5EF4-FFF2-40B4-BE49-F238E27FC236}">
                <a16:creationId xmlns:a16="http://schemas.microsoft.com/office/drawing/2014/main" id="{86F0219C-76E8-501B-8134-3AB34BA483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229294-89E5-F4AA-75C1-90E17BA0C16C}"/>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188215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32EF-4CC5-2D36-03D7-A77782D223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E200FE-BCC9-9720-FE22-8FE8D6CA51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38DE23-789B-0D8B-B75C-4E179382E8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20BA8C-3169-CFE4-99D6-471E1CF38C79}"/>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6" name="Footer Placeholder 5">
            <a:extLst>
              <a:ext uri="{FF2B5EF4-FFF2-40B4-BE49-F238E27FC236}">
                <a16:creationId xmlns:a16="http://schemas.microsoft.com/office/drawing/2014/main" id="{C53B13DC-CA1B-40DD-D3AB-1F330D9510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AB2D9E-8202-D5FC-E34D-48AE590F6821}"/>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212276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17C75-837C-6C89-C051-C8DFC57E8E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3226EE-7122-2034-98D6-E28735E348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2FE8BB-BED4-C50F-F9DD-6CE591B637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BA6A77-5305-5CEE-CC7F-95722FD48E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6C214E-EC1B-8E6B-7DC3-1C937A8FB1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FEC2D36-E31B-8259-2E1F-82D5A02F1A3F}"/>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8" name="Footer Placeholder 7">
            <a:extLst>
              <a:ext uri="{FF2B5EF4-FFF2-40B4-BE49-F238E27FC236}">
                <a16:creationId xmlns:a16="http://schemas.microsoft.com/office/drawing/2014/main" id="{56BBF5E5-A136-3AD2-5956-3BC480F486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10587D8-7FD1-0F02-023C-4ACACCAB04CC}"/>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98327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FC750-02CB-7D9A-417A-84FE059A9B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6DED286-9F6A-583C-21DF-C9B7D7E1EA44}"/>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4" name="Footer Placeholder 3">
            <a:extLst>
              <a:ext uri="{FF2B5EF4-FFF2-40B4-BE49-F238E27FC236}">
                <a16:creationId xmlns:a16="http://schemas.microsoft.com/office/drawing/2014/main" id="{27A401CA-CBE5-69C5-5C95-C7A5D8C386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649B0D-3636-986E-C692-A50D5A5E7E08}"/>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4180654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F6723F-E6C5-F63F-1483-643D6C128C7F}"/>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3" name="Footer Placeholder 2">
            <a:extLst>
              <a:ext uri="{FF2B5EF4-FFF2-40B4-BE49-F238E27FC236}">
                <a16:creationId xmlns:a16="http://schemas.microsoft.com/office/drawing/2014/main" id="{40E3A960-6A9F-0862-FD0D-09A10EB845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3E9936-242F-E8BF-C227-AE43157B3013}"/>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4255420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60AC9-F2C4-E26B-6271-A17A7CD525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2B34BD4-61BC-4075-AA21-667CF03E29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E8A49F-2964-0955-BA0C-9713F1E741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D12602-3F70-C9C0-AE69-AD45FD13EBD3}"/>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6" name="Footer Placeholder 5">
            <a:extLst>
              <a:ext uri="{FF2B5EF4-FFF2-40B4-BE49-F238E27FC236}">
                <a16:creationId xmlns:a16="http://schemas.microsoft.com/office/drawing/2014/main" id="{C79F536D-514A-666E-0EA5-4DC1D1C41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FB054B-0CD1-82F1-FC81-9F8B0F19E310}"/>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2774402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A645-61D7-5366-696E-958AA1575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D760BB-0A2A-8D86-372F-A5F23E2313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1FDD69-CAEB-7807-24DF-6C600C436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138F51-C21B-55C7-6785-ED9202F1DB0C}"/>
              </a:ext>
            </a:extLst>
          </p:cNvPr>
          <p:cNvSpPr>
            <a:spLocks noGrp="1"/>
          </p:cNvSpPr>
          <p:nvPr>
            <p:ph type="dt" sz="half" idx="10"/>
          </p:nvPr>
        </p:nvSpPr>
        <p:spPr/>
        <p:txBody>
          <a:bodyPr/>
          <a:lstStyle/>
          <a:p>
            <a:fld id="{69008065-9763-4F4E-83ED-B24944C62987}" type="datetimeFigureOut">
              <a:rPr lang="en-IN" smtClean="0"/>
              <a:t>12/12/2022</a:t>
            </a:fld>
            <a:endParaRPr lang="en-IN"/>
          </a:p>
        </p:txBody>
      </p:sp>
      <p:sp>
        <p:nvSpPr>
          <p:cNvPr id="6" name="Footer Placeholder 5">
            <a:extLst>
              <a:ext uri="{FF2B5EF4-FFF2-40B4-BE49-F238E27FC236}">
                <a16:creationId xmlns:a16="http://schemas.microsoft.com/office/drawing/2014/main" id="{56164AC4-1B99-0AD3-7895-36F4314F94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597E02-881B-54F7-0239-6DEAD7F47EA9}"/>
              </a:ext>
            </a:extLst>
          </p:cNvPr>
          <p:cNvSpPr>
            <a:spLocks noGrp="1"/>
          </p:cNvSpPr>
          <p:nvPr>
            <p:ph type="sldNum" sz="quarter" idx="12"/>
          </p:nvPr>
        </p:nvSpPr>
        <p:spPr/>
        <p:txBody>
          <a:bodyPr/>
          <a:lstStyle/>
          <a:p>
            <a:fld id="{E5567696-ADF9-41EA-8D4D-33DBEA40CF58}" type="slidenum">
              <a:rPr lang="en-IN" smtClean="0"/>
              <a:t>‹#›</a:t>
            </a:fld>
            <a:endParaRPr lang="en-IN"/>
          </a:p>
        </p:txBody>
      </p:sp>
    </p:spTree>
    <p:extLst>
      <p:ext uri="{BB962C8B-B14F-4D97-AF65-F5344CB8AC3E}">
        <p14:creationId xmlns:p14="http://schemas.microsoft.com/office/powerpoint/2010/main" val="342782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CFFA7-AA60-E1C2-15F2-90303BD054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065973-A008-7CB6-33FD-D5CB043F63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348EF2-186C-89CE-30F7-28CC7AD60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08065-9763-4F4E-83ED-B24944C62987}" type="datetimeFigureOut">
              <a:rPr lang="en-IN" smtClean="0"/>
              <a:t>12/12/2022</a:t>
            </a:fld>
            <a:endParaRPr lang="en-IN"/>
          </a:p>
        </p:txBody>
      </p:sp>
      <p:sp>
        <p:nvSpPr>
          <p:cNvPr id="5" name="Footer Placeholder 4">
            <a:extLst>
              <a:ext uri="{FF2B5EF4-FFF2-40B4-BE49-F238E27FC236}">
                <a16:creationId xmlns:a16="http://schemas.microsoft.com/office/drawing/2014/main" id="{078165FD-7560-1CEB-9C1B-585069DDF3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BDB55E7-DF78-FEB0-9FA2-5BDA2B2A03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67696-ADF9-41EA-8D4D-33DBEA40CF58}" type="slidenum">
              <a:rPr lang="en-IN" smtClean="0"/>
              <a:t>‹#›</a:t>
            </a:fld>
            <a:endParaRPr lang="en-IN"/>
          </a:p>
        </p:txBody>
      </p:sp>
    </p:spTree>
    <p:extLst>
      <p:ext uri="{BB962C8B-B14F-4D97-AF65-F5344CB8AC3E}">
        <p14:creationId xmlns:p14="http://schemas.microsoft.com/office/powerpoint/2010/main" val="421869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4ACE8C2D-4253-99B3-33F4-A7B62DABC87C}"/>
              </a:ext>
            </a:extLst>
          </p:cNvPr>
          <p:cNvPicPr>
            <a:picLocks noChangeAspect="1"/>
          </p:cNvPicPr>
          <p:nvPr/>
        </p:nvPicPr>
        <p:blipFill rotWithShape="1">
          <a:blip r:embed="rId2">
            <a:extLst>
              <a:ext uri="{28A0092B-C50C-407E-A947-70E740481C1C}">
                <a14:useLocalDpi xmlns:a14="http://schemas.microsoft.com/office/drawing/2010/main" val="0"/>
              </a:ext>
            </a:extLst>
          </a:blip>
          <a:srcRect t="23908" b="9426"/>
          <a:stretch/>
        </p:blipFill>
        <p:spPr>
          <a:xfrm>
            <a:off x="20" y="10"/>
            <a:ext cx="12191980" cy="4571990"/>
          </a:xfrm>
          <a:prstGeom prst="rect">
            <a:avLst/>
          </a:prstGeom>
        </p:spPr>
      </p:pic>
      <p:sp>
        <p:nvSpPr>
          <p:cNvPr id="12"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A5B7C02-6216-396C-D46B-2CCB02176C05}"/>
              </a:ext>
            </a:extLst>
          </p:cNvPr>
          <p:cNvSpPr>
            <a:spLocks noGrp="1"/>
          </p:cNvSpPr>
          <p:nvPr>
            <p:ph type="ctrTitle"/>
          </p:nvPr>
        </p:nvSpPr>
        <p:spPr>
          <a:xfrm>
            <a:off x="20" y="4634650"/>
            <a:ext cx="7834193" cy="1264588"/>
          </a:xfrm>
        </p:spPr>
        <p:txBody>
          <a:bodyPr anchor="ctr">
            <a:normAutofit/>
          </a:bodyPr>
          <a:lstStyle/>
          <a:p>
            <a:pPr algn="r"/>
            <a:r>
              <a:rPr lang="en-IN" sz="4200" b="1" dirty="0">
                <a:effectLst/>
                <a:latin typeface="Times New Roman" panose="02020603050405020304" pitchFamily="18" charset="0"/>
                <a:ea typeface="Calibri" panose="020F0502020204030204" pitchFamily="34" charset="0"/>
              </a:rPr>
              <a:t>IMAGE PROCESSING USING SOCKET PROGRAMMING</a:t>
            </a:r>
            <a:endParaRPr lang="en-IN" sz="4200" dirty="0"/>
          </a:p>
        </p:txBody>
      </p:sp>
      <p:sp>
        <p:nvSpPr>
          <p:cNvPr id="3" name="Subtitle 2">
            <a:extLst>
              <a:ext uri="{FF2B5EF4-FFF2-40B4-BE49-F238E27FC236}">
                <a16:creationId xmlns:a16="http://schemas.microsoft.com/office/drawing/2014/main" id="{02FEA910-CB35-5126-60C8-5E4964C174B6}"/>
              </a:ext>
            </a:extLst>
          </p:cNvPr>
          <p:cNvSpPr>
            <a:spLocks noGrp="1"/>
          </p:cNvSpPr>
          <p:nvPr>
            <p:ph type="subTitle" idx="1"/>
          </p:nvPr>
        </p:nvSpPr>
        <p:spPr>
          <a:xfrm>
            <a:off x="8394193" y="4572000"/>
            <a:ext cx="3636264" cy="2124075"/>
          </a:xfrm>
        </p:spPr>
        <p:txBody>
          <a:bodyPr anchor="ctr">
            <a:noAutofit/>
          </a:bodyPr>
          <a:lstStyle/>
          <a:p>
            <a:pPr algn="l"/>
            <a:r>
              <a:rPr lang="en-IN" sz="1400" b="1" dirty="0">
                <a:latin typeface="Times New Roman" panose="02020603050405020304" pitchFamily="18" charset="0"/>
                <a:cs typeface="Times New Roman" panose="02020603050405020304" pitchFamily="18" charset="0"/>
              </a:rPr>
              <a:t>Submitted by :</a:t>
            </a:r>
          </a:p>
          <a:p>
            <a:pPr algn="l"/>
            <a:r>
              <a:rPr lang="en-IN" sz="1400" dirty="0">
                <a:latin typeface="Times New Roman" panose="02020603050405020304" pitchFamily="18" charset="0"/>
                <a:cs typeface="Times New Roman" panose="02020603050405020304" pitchFamily="18" charset="0"/>
              </a:rPr>
              <a:t>ARATRIKA RAY (A91005219084)</a:t>
            </a:r>
          </a:p>
          <a:p>
            <a:pPr algn="l"/>
            <a:r>
              <a:rPr lang="en-IN" sz="1400" dirty="0">
                <a:latin typeface="Times New Roman" panose="02020603050405020304" pitchFamily="18" charset="0"/>
                <a:cs typeface="Times New Roman" panose="02020603050405020304" pitchFamily="18" charset="0"/>
              </a:rPr>
              <a:t>ANANYA MUKHERJEE (A91005219098)</a:t>
            </a:r>
          </a:p>
          <a:p>
            <a:pPr algn="l"/>
            <a:r>
              <a:rPr lang="en-IN" sz="1400" dirty="0">
                <a:latin typeface="Times New Roman" panose="02020603050405020304" pitchFamily="18" charset="0"/>
                <a:cs typeface="Times New Roman" panose="02020603050405020304" pitchFamily="18" charset="0"/>
              </a:rPr>
              <a:t>ANWESHA RAY (A91005219130)</a:t>
            </a:r>
          </a:p>
          <a:p>
            <a:pPr algn="l"/>
            <a:r>
              <a:rPr lang="en-IN" sz="1400" dirty="0">
                <a:latin typeface="Times New Roman" panose="02020603050405020304" pitchFamily="18" charset="0"/>
                <a:cs typeface="Times New Roman" panose="02020603050405020304" pitchFamily="18" charset="0"/>
              </a:rPr>
              <a:t>GADAMSETTI BHARGAVA VENKATA SUBHASH (A91005219136)</a:t>
            </a:r>
          </a:p>
          <a:p>
            <a:pPr algn="l"/>
            <a:r>
              <a:rPr lang="en-IN" sz="1400" dirty="0">
                <a:latin typeface="Times New Roman" panose="02020603050405020304" pitchFamily="18" charset="0"/>
                <a:cs typeface="Times New Roman" panose="02020603050405020304" pitchFamily="18" charset="0"/>
              </a:rPr>
              <a:t>ATTULURI AVINASH GUPTHA (A91005219137)</a:t>
            </a:r>
          </a:p>
        </p:txBody>
      </p:sp>
      <p:sp>
        <p:nvSpPr>
          <p:cNvPr id="14"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94263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D62832D-9A96-EC4F-43FE-6FE079831F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7133" y="1290631"/>
            <a:ext cx="2239099" cy="28248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4DECE98C-C0CA-0CF9-CA89-44E43D9EBA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04807" y="1301323"/>
            <a:ext cx="2359889" cy="28758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TextBox 8">
            <a:extLst>
              <a:ext uri="{FF2B5EF4-FFF2-40B4-BE49-F238E27FC236}">
                <a16:creationId xmlns:a16="http://schemas.microsoft.com/office/drawing/2014/main" id="{8B785B5B-992E-FD5D-D163-BAE504A03ABD}"/>
              </a:ext>
            </a:extLst>
          </p:cNvPr>
          <p:cNvSpPr txBox="1"/>
          <p:nvPr/>
        </p:nvSpPr>
        <p:spPr>
          <a:xfrm>
            <a:off x="895162" y="4177132"/>
            <a:ext cx="185107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s_image1.jpeg</a:t>
            </a:r>
          </a:p>
        </p:txBody>
      </p:sp>
      <p:sp>
        <p:nvSpPr>
          <p:cNvPr id="11" name="TextBox 10">
            <a:extLst>
              <a:ext uri="{FF2B5EF4-FFF2-40B4-BE49-F238E27FC236}">
                <a16:creationId xmlns:a16="http://schemas.microsoft.com/office/drawing/2014/main" id="{DFE02526-2748-E7A6-07D5-A9AC46ACEEE2}"/>
              </a:ext>
            </a:extLst>
          </p:cNvPr>
          <p:cNvSpPr txBox="1"/>
          <p:nvPr/>
        </p:nvSpPr>
        <p:spPr>
          <a:xfrm>
            <a:off x="3796446" y="4177132"/>
            <a:ext cx="172971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s_image2.jpeg</a:t>
            </a:r>
          </a:p>
        </p:txBody>
      </p:sp>
      <p:sp>
        <p:nvSpPr>
          <p:cNvPr id="13" name="TextBox 12">
            <a:extLst>
              <a:ext uri="{FF2B5EF4-FFF2-40B4-BE49-F238E27FC236}">
                <a16:creationId xmlns:a16="http://schemas.microsoft.com/office/drawing/2014/main" id="{34A1BC6B-29D6-0F39-55E4-A18F6ED63EDC}"/>
              </a:ext>
            </a:extLst>
          </p:cNvPr>
          <p:cNvSpPr txBox="1"/>
          <p:nvPr/>
        </p:nvSpPr>
        <p:spPr>
          <a:xfrm>
            <a:off x="4883217" y="323107"/>
            <a:ext cx="2425566"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SERVER</a:t>
            </a:r>
          </a:p>
        </p:txBody>
      </p:sp>
      <p:pic>
        <p:nvPicPr>
          <p:cNvPr id="14" name="Content Placeholder 3">
            <a:extLst>
              <a:ext uri="{FF2B5EF4-FFF2-40B4-BE49-F238E27FC236}">
                <a16:creationId xmlns:a16="http://schemas.microsoft.com/office/drawing/2014/main" id="{D7303779-6E6F-FC89-21DE-FBE2AAA3192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0063" y="3284640"/>
            <a:ext cx="1830882" cy="26630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388D9D8A-4845-7FD6-EF63-9B6F0C7B9938}"/>
              </a:ext>
            </a:extLst>
          </p:cNvPr>
          <p:cNvPicPr>
            <a:picLocks noChangeAspect="1"/>
          </p:cNvPicPr>
          <p:nvPr/>
        </p:nvPicPr>
        <p:blipFill rotWithShape="1">
          <a:blip r:embed="rId6">
            <a:extLst>
              <a:ext uri="{28A0092B-C50C-407E-A947-70E740481C1C}">
                <a14:useLocalDpi xmlns:a14="http://schemas.microsoft.com/office/drawing/2010/main" val="0"/>
              </a:ext>
            </a:extLst>
          </a:blip>
          <a:srcRect l="46010" t="37589" r="45878" b="39480"/>
          <a:stretch/>
        </p:blipFill>
        <p:spPr bwMode="auto">
          <a:xfrm>
            <a:off x="9859476" y="3284640"/>
            <a:ext cx="1694047" cy="26725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95B73016-319D-E3E1-0100-A461B8BEB6EA}"/>
              </a:ext>
            </a:extLst>
          </p:cNvPr>
          <p:cNvSpPr txBox="1"/>
          <p:nvPr/>
        </p:nvSpPr>
        <p:spPr>
          <a:xfrm>
            <a:off x="7260064" y="6032712"/>
            <a:ext cx="1824494" cy="338554"/>
          </a:xfrm>
          <a:prstGeom prst="rect">
            <a:avLst/>
          </a:prstGeom>
          <a:noFill/>
        </p:spPr>
        <p:txBody>
          <a:bodyPr wrap="square" rtlCol="0">
            <a:spAutoFit/>
          </a:bodyPr>
          <a:lstStyle/>
          <a:p>
            <a:r>
              <a:rPr lang="en-IN" sz="1600" b="1" dirty="0">
                <a:latin typeface="Times New Roman" pitchFamily="18" charset="0"/>
                <a:cs typeface="Times New Roman" pitchFamily="18" charset="0"/>
              </a:rPr>
              <a:t>client1_edit.jpeg</a:t>
            </a:r>
          </a:p>
        </p:txBody>
      </p:sp>
      <p:sp>
        <p:nvSpPr>
          <p:cNvPr id="17" name="TextBox 16">
            <a:extLst>
              <a:ext uri="{FF2B5EF4-FFF2-40B4-BE49-F238E27FC236}">
                <a16:creationId xmlns:a16="http://schemas.microsoft.com/office/drawing/2014/main" id="{9386C9F7-AAFD-E159-D81E-57938C970895}"/>
              </a:ext>
            </a:extLst>
          </p:cNvPr>
          <p:cNvSpPr txBox="1"/>
          <p:nvPr/>
        </p:nvSpPr>
        <p:spPr>
          <a:xfrm>
            <a:off x="9859476" y="6032712"/>
            <a:ext cx="1844843" cy="338554"/>
          </a:xfrm>
          <a:prstGeom prst="rect">
            <a:avLst/>
          </a:prstGeom>
          <a:noFill/>
        </p:spPr>
        <p:txBody>
          <a:bodyPr wrap="square" rtlCol="0">
            <a:spAutoFit/>
          </a:bodyPr>
          <a:lstStyle/>
          <a:p>
            <a:r>
              <a:rPr lang="en-IN" sz="1600" b="1" dirty="0">
                <a:latin typeface="Times New Roman" panose="02020603050405020304" pitchFamily="18" charset="0"/>
                <a:cs typeface="Times New Roman" panose="02020603050405020304" pitchFamily="18" charset="0"/>
              </a:rPr>
              <a:t>client2._edit.jpeg</a:t>
            </a:r>
          </a:p>
        </p:txBody>
      </p:sp>
      <p:sp>
        <p:nvSpPr>
          <p:cNvPr id="2" name="TextBox 1"/>
          <p:cNvSpPr txBox="1"/>
          <p:nvPr/>
        </p:nvSpPr>
        <p:spPr>
          <a:xfrm>
            <a:off x="383437" y="677049"/>
            <a:ext cx="2679588" cy="461665"/>
          </a:xfrm>
          <a:prstGeom prst="rect">
            <a:avLst/>
          </a:prstGeom>
          <a:noFill/>
        </p:spPr>
        <p:txBody>
          <a:bodyPr wrap="square" rtlCol="0">
            <a:spAutoFit/>
          </a:bodyPr>
          <a:lstStyle/>
          <a:p>
            <a:r>
              <a:rPr lang="en-US" sz="2400" dirty="0">
                <a:latin typeface="Times New Roman" pitchFamily="18" charset="0"/>
                <a:cs typeface="Times New Roman" pitchFamily="18" charset="0"/>
              </a:rPr>
              <a:t>Split Images</a:t>
            </a:r>
            <a:endParaRPr lang="en-IN" sz="2400" dirty="0">
              <a:latin typeface="Times New Roman" pitchFamily="18" charset="0"/>
              <a:cs typeface="Times New Roman" pitchFamily="18" charset="0"/>
            </a:endParaRPr>
          </a:p>
        </p:txBody>
      </p:sp>
      <p:sp>
        <p:nvSpPr>
          <p:cNvPr id="12" name="TextBox 11"/>
          <p:cNvSpPr txBox="1"/>
          <p:nvPr/>
        </p:nvSpPr>
        <p:spPr>
          <a:xfrm>
            <a:off x="7260063" y="2223801"/>
            <a:ext cx="5139192" cy="830997"/>
          </a:xfrm>
          <a:prstGeom prst="rect">
            <a:avLst/>
          </a:prstGeom>
          <a:noFill/>
        </p:spPr>
        <p:txBody>
          <a:bodyPr wrap="square" rtlCol="0">
            <a:spAutoFit/>
          </a:bodyPr>
          <a:lstStyle/>
          <a:p>
            <a:r>
              <a:rPr lang="en-US" sz="2400" dirty="0">
                <a:latin typeface="Times New Roman" pitchFamily="18" charset="0"/>
                <a:cs typeface="Times New Roman" pitchFamily="18" charset="0"/>
              </a:rPr>
              <a:t>Processed Images received from client1 and client2</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513256656"/>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107D-0F02-E663-B2A2-819802CD1812}"/>
              </a:ext>
            </a:extLst>
          </p:cNvPr>
          <p:cNvSpPr>
            <a:spLocks noGrp="1"/>
          </p:cNvSpPr>
          <p:nvPr>
            <p:ph type="title"/>
          </p:nvPr>
        </p:nvSpPr>
        <p:spPr>
          <a:xfrm>
            <a:off x="949518" y="312974"/>
            <a:ext cx="10515600" cy="1276802"/>
          </a:xfrm>
        </p:spPr>
        <p:txBody>
          <a:bodyPr>
            <a:normAutofit/>
          </a:bodyPr>
          <a:lstStyle/>
          <a:p>
            <a:pPr algn="ctr"/>
            <a:r>
              <a:rPr lang="en-IN" sz="3200" b="1" dirty="0">
                <a:latin typeface="Times New Roman" panose="02020603050405020304" pitchFamily="18" charset="0"/>
                <a:cs typeface="Times New Roman" panose="02020603050405020304" pitchFamily="18" charset="0"/>
              </a:rPr>
              <a:t>SERVER CONTINUED</a:t>
            </a:r>
          </a:p>
        </p:txBody>
      </p:sp>
      <p:pic>
        <p:nvPicPr>
          <p:cNvPr id="5" name="Content Placeholder 4">
            <a:extLst>
              <a:ext uri="{FF2B5EF4-FFF2-40B4-BE49-F238E27FC236}">
                <a16:creationId xmlns:a16="http://schemas.microsoft.com/office/drawing/2014/main" id="{DCAFB9B9-CB60-79F1-81A7-AD95323A72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53534" y="2109504"/>
            <a:ext cx="4307567" cy="32947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68734085-E736-9A90-20D9-6B410C8FAB9E}"/>
              </a:ext>
            </a:extLst>
          </p:cNvPr>
          <p:cNvSpPr txBox="1"/>
          <p:nvPr/>
        </p:nvSpPr>
        <p:spPr>
          <a:xfrm>
            <a:off x="5389097" y="5413661"/>
            <a:ext cx="2136809" cy="369332"/>
          </a:xfrm>
          <a:prstGeom prst="rect">
            <a:avLst/>
          </a:prstGeom>
          <a:noFill/>
        </p:spPr>
        <p:txBody>
          <a:bodyPr wrap="square" rtlCol="0">
            <a:spAutoFit/>
          </a:bodyPr>
          <a:lstStyle/>
          <a:p>
            <a:r>
              <a:rPr lang="en-IN" b="1" dirty="0">
                <a:latin typeface="Times New Roman" pitchFamily="18" charset="0"/>
                <a:cs typeface="Times New Roman" pitchFamily="18" charset="0"/>
              </a:rPr>
              <a:t>m_image.jpeg</a:t>
            </a:r>
          </a:p>
        </p:txBody>
      </p:sp>
      <p:sp>
        <p:nvSpPr>
          <p:cNvPr id="7" name="TextBox 6"/>
          <p:cNvSpPr txBox="1"/>
          <p:nvPr/>
        </p:nvSpPr>
        <p:spPr>
          <a:xfrm>
            <a:off x="4867523" y="1453756"/>
            <a:ext cx="2679588" cy="461665"/>
          </a:xfrm>
          <a:prstGeom prst="rect">
            <a:avLst/>
          </a:prstGeom>
          <a:noFill/>
        </p:spPr>
        <p:txBody>
          <a:bodyPr wrap="square" rtlCol="0">
            <a:spAutoFit/>
          </a:bodyPr>
          <a:lstStyle/>
          <a:p>
            <a:r>
              <a:rPr lang="en-US" sz="2400" dirty="0">
                <a:latin typeface="Times New Roman" pitchFamily="18" charset="0"/>
                <a:cs typeface="Times New Roman" pitchFamily="18" charset="0"/>
              </a:rPr>
              <a:t>   Merged Image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1667263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FC4B-BDF3-2D26-1418-EC7754F31B2D}"/>
              </a:ext>
            </a:extLst>
          </p:cNvPr>
          <p:cNvSpPr>
            <a:spLocks noGrp="1"/>
          </p:cNvSpPr>
          <p:nvPr>
            <p:ph type="title"/>
          </p:nvPr>
        </p:nvSpPr>
        <p:spPr>
          <a:xfrm>
            <a:off x="321365" y="18255"/>
            <a:ext cx="10515600" cy="1325563"/>
          </a:xfrm>
        </p:spPr>
        <p:txBody>
          <a:bodyPr>
            <a:normAutofit/>
          </a:bodyPr>
          <a:lstStyle/>
          <a:p>
            <a:pPr algn="ctr"/>
            <a:r>
              <a:rPr lang="en-IN" sz="4000" b="1" dirty="0">
                <a:latin typeface="Times New Roman" panose="02020603050405020304" pitchFamily="18" charset="0"/>
                <a:cs typeface="Times New Roman" panose="02020603050405020304" pitchFamily="18" charset="0"/>
              </a:rPr>
              <a:t>    CLIENTS</a:t>
            </a:r>
          </a:p>
        </p:txBody>
      </p:sp>
      <p:sp>
        <p:nvSpPr>
          <p:cNvPr id="3" name="Content Placeholder 2">
            <a:extLst>
              <a:ext uri="{FF2B5EF4-FFF2-40B4-BE49-F238E27FC236}">
                <a16:creationId xmlns:a16="http://schemas.microsoft.com/office/drawing/2014/main" id="{3C953035-FDCB-EA67-C957-BE03824BFACF}"/>
              </a:ext>
            </a:extLst>
          </p:cNvPr>
          <p:cNvSpPr>
            <a:spLocks noGrp="1"/>
          </p:cNvSpPr>
          <p:nvPr>
            <p:ph idx="1"/>
          </p:nvPr>
        </p:nvSpPr>
        <p:spPr/>
        <p:txBody>
          <a:bodyPr/>
          <a:lstStyle/>
          <a:p>
            <a:pPr marL="0" indent="0">
              <a:buNone/>
            </a:pPr>
            <a:r>
              <a:rPr lang="en-IN" dirty="0">
                <a:latin typeface="Times New Roman" pitchFamily="18" charset="0"/>
                <a:cs typeface="Times New Roman" pitchFamily="18" charset="0"/>
              </a:rPr>
              <a:t>            Client                                    Client1                   Client2</a:t>
            </a:r>
          </a:p>
          <a:p>
            <a:pPr marL="0" indent="0">
              <a:buNone/>
            </a:pPr>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14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koala.jpg  </a:t>
            </a:r>
            <a:r>
              <a:rPr lang="en-IN" sz="14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client1_image.jpeg</a:t>
            </a:r>
            <a:r>
              <a:rPr lang="en-IN" sz="14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client2_image.jpeg</a:t>
            </a:r>
          </a:p>
        </p:txBody>
      </p:sp>
      <p:pic>
        <p:nvPicPr>
          <p:cNvPr id="4" name="Picture 3">
            <a:extLst>
              <a:ext uri="{FF2B5EF4-FFF2-40B4-BE49-F238E27FC236}">
                <a16:creationId xmlns:a16="http://schemas.microsoft.com/office/drawing/2014/main" id="{8B179ED6-B131-3989-8C72-D106C59766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3696" y="2424362"/>
            <a:ext cx="2961409" cy="22765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BCFA0FC3-0EA4-265D-0A38-3497FAB27FBA}"/>
              </a:ext>
            </a:extLst>
          </p:cNvPr>
          <p:cNvPicPr>
            <a:picLocks noChangeAspect="1"/>
          </p:cNvPicPr>
          <p:nvPr/>
        </p:nvPicPr>
        <p:blipFill rotWithShape="1">
          <a:blip r:embed="rId4">
            <a:extLst>
              <a:ext uri="{28A0092B-C50C-407E-A947-70E740481C1C}">
                <a14:useLocalDpi xmlns:a14="http://schemas.microsoft.com/office/drawing/2010/main" val="0"/>
              </a:ext>
            </a:extLst>
          </a:blip>
          <a:srcRect l="45745" t="37825" r="45612" b="39244"/>
          <a:stretch/>
        </p:blipFill>
        <p:spPr bwMode="auto">
          <a:xfrm>
            <a:off x="5715497" y="2391869"/>
            <a:ext cx="1821180" cy="23090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CCCC2DB-6793-1EB8-51AC-2044AA27D7F4}"/>
              </a:ext>
            </a:extLst>
          </p:cNvPr>
          <p:cNvPicPr>
            <a:picLocks noChangeAspect="1"/>
          </p:cNvPicPr>
          <p:nvPr/>
        </p:nvPicPr>
        <p:blipFill rotWithShape="1">
          <a:blip r:embed="rId5">
            <a:extLst>
              <a:ext uri="{28A0092B-C50C-407E-A947-70E740481C1C}">
                <a14:useLocalDpi xmlns:a14="http://schemas.microsoft.com/office/drawing/2010/main" val="0"/>
              </a:ext>
            </a:extLst>
          </a:blip>
          <a:srcRect l="45877" t="37881" r="45878" b="39480"/>
          <a:stretch/>
        </p:blipFill>
        <p:spPr bwMode="auto">
          <a:xfrm>
            <a:off x="8539886" y="2424362"/>
            <a:ext cx="1604793" cy="23090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53640926-AAD7-44D8-BBD7-CCE9431645EC}">
              <a14:shadowObscured xmlns:a14="http://schemas.microsoft.com/office/drawing/2010/main"/>
            </a:ext>
          </a:extLst>
        </p:spPr>
      </p:pic>
      <p:sp>
        <p:nvSpPr>
          <p:cNvPr id="7" name="TextBox 6"/>
          <p:cNvSpPr txBox="1"/>
          <p:nvPr/>
        </p:nvSpPr>
        <p:spPr>
          <a:xfrm>
            <a:off x="5459896" y="1102358"/>
            <a:ext cx="5524605" cy="461665"/>
          </a:xfrm>
          <a:prstGeom prst="rect">
            <a:avLst/>
          </a:prstGeom>
          <a:noFill/>
        </p:spPr>
        <p:txBody>
          <a:bodyPr wrap="square" rtlCol="0">
            <a:spAutoFit/>
          </a:bodyPr>
          <a:lstStyle/>
          <a:p>
            <a:r>
              <a:rPr lang="en-US" sz="2400" dirty="0">
                <a:latin typeface="Times New Roman" pitchFamily="18" charset="0"/>
                <a:cs typeface="Times New Roman" pitchFamily="18" charset="0"/>
              </a:rPr>
              <a:t>Images after edge detection is performed</a:t>
            </a:r>
            <a:endParaRPr lang="en-IN" sz="2400" dirty="0">
              <a:latin typeface="Times New Roman" pitchFamily="18" charset="0"/>
              <a:cs typeface="Times New Roman" pitchFamily="18" charset="0"/>
            </a:endParaRPr>
          </a:p>
        </p:txBody>
      </p:sp>
      <p:sp>
        <p:nvSpPr>
          <p:cNvPr id="8" name="TextBox 7"/>
          <p:cNvSpPr txBox="1"/>
          <p:nvPr/>
        </p:nvSpPr>
        <p:spPr>
          <a:xfrm>
            <a:off x="639870" y="1066306"/>
            <a:ext cx="4250182" cy="461665"/>
          </a:xfrm>
          <a:prstGeom prst="rect">
            <a:avLst/>
          </a:prstGeom>
          <a:noFill/>
        </p:spPr>
        <p:txBody>
          <a:bodyPr wrap="square" rtlCol="0">
            <a:spAutoFit/>
          </a:bodyPr>
          <a:lstStyle/>
          <a:p>
            <a:r>
              <a:rPr lang="en-US" sz="2400" dirty="0">
                <a:latin typeface="Times New Roman" pitchFamily="18" charset="0"/>
                <a:cs typeface="Times New Roman" pitchFamily="18" charset="0"/>
              </a:rPr>
              <a:t>Image to be sent for processing</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1302535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44F7D-8BC4-65AC-8FE2-ED68AEA8727C}"/>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Splitting image into two halves</a:t>
            </a:r>
          </a:p>
          <a:p>
            <a:pPr marL="0" indent="0">
              <a:buNone/>
            </a:pP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34E1E45-5B9F-250B-4052-6FA3F710B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3074" y="2504724"/>
            <a:ext cx="4305852" cy="34915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Rectangle 3"/>
          <p:cNvSpPr/>
          <p:nvPr/>
        </p:nvSpPr>
        <p:spPr>
          <a:xfrm>
            <a:off x="3242102" y="613259"/>
            <a:ext cx="5666937"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a:ln/>
                <a:effectLst>
                  <a:outerShdw blurRad="19685" dist="12700" dir="5400000" sx="1000" sy="1000" algn="tl" rotWithShape="0">
                    <a:schemeClr val="accent1">
                      <a:satMod val="130000"/>
                    </a:schemeClr>
                  </a:outerShdw>
                  <a:reflection blurRad="10000" stA="65000" endPos="0" dist="500" dir="5400000" sy="-100000" algn="bl" rotWithShape="0"/>
                </a:effectLst>
                <a:latin typeface="Times New Roman" pitchFamily="18" charset="0"/>
                <a:cs typeface="Times New Roman" pitchFamily="18" charset="0"/>
              </a:rPr>
              <a:t>CODE SNIPPETS</a:t>
            </a:r>
            <a:endParaRPr lang="en-US" sz="5400" b="1" cap="all" spc="0" dirty="0">
              <a:ln/>
              <a:effectLst>
                <a:outerShdw blurRad="19685" dist="12700" dir="5400000" sx="1000" sy="1000" algn="tl" rotWithShape="0">
                  <a:schemeClr val="accent1">
                    <a:satMod val="130000"/>
                  </a:schemeClr>
                </a:outerShdw>
                <a:reflection blurRad="10000" stA="65000" endPos="0" dist="5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6486034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7B265A-4F80-98A5-D6FB-57EFE5C61933}"/>
              </a:ext>
            </a:extLst>
          </p:cNvPr>
          <p:cNvSpPr>
            <a:spLocks noGrp="1"/>
          </p:cNvSpPr>
          <p:nvPr>
            <p:ph idx="1"/>
          </p:nvPr>
        </p:nvSpPr>
        <p:spPr>
          <a:xfrm>
            <a:off x="838200" y="673768"/>
            <a:ext cx="10515600" cy="5503195"/>
          </a:xfrm>
        </p:spPr>
        <p:txBody>
          <a:bodyPr/>
          <a:lstStyle/>
          <a:p>
            <a:r>
              <a:rPr lang="en-IN" dirty="0">
                <a:latin typeface="Times New Roman" pitchFamily="18" charset="0"/>
                <a:cs typeface="Times New Roman" pitchFamily="18" charset="0"/>
              </a:rPr>
              <a:t>Merging of the processed image  </a:t>
            </a:r>
          </a:p>
          <a:p>
            <a:pPr marL="0" indent="0">
              <a:buNone/>
            </a:pPr>
            <a:endParaRPr lang="en-IN" dirty="0">
              <a:latin typeface="Times New Roman" pitchFamily="18" charset="0"/>
              <a:cs typeface="Times New Roman" pitchFamily="18" charset="0"/>
            </a:endParaRPr>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endParaRPr lang="en-IN" dirty="0"/>
          </a:p>
          <a:p>
            <a:r>
              <a:rPr lang="en-IN" dirty="0">
                <a:latin typeface="Times New Roman" pitchFamily="18" charset="0"/>
                <a:cs typeface="Times New Roman" pitchFamily="18" charset="0"/>
              </a:rPr>
              <a:t>Edge Detection</a:t>
            </a:r>
          </a:p>
        </p:txBody>
      </p:sp>
      <p:pic>
        <p:nvPicPr>
          <p:cNvPr id="5" name="Picture 4">
            <a:extLst>
              <a:ext uri="{FF2B5EF4-FFF2-40B4-BE49-F238E27FC236}">
                <a16:creationId xmlns:a16="http://schemas.microsoft.com/office/drawing/2014/main" id="{A5AC00E2-2CFB-8186-20DD-7DC4549D5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945" y="1257956"/>
            <a:ext cx="7131518" cy="24980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D17E3844-F228-8EB3-FD85-ABD1DF1B1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945" y="4846736"/>
            <a:ext cx="5046844" cy="10981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8365491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82CBB-D877-59D4-F55F-2338ACEF27BB}"/>
              </a:ext>
            </a:extLst>
          </p:cNvPr>
          <p:cNvSpPr>
            <a:spLocks noGrp="1"/>
          </p:cNvSpPr>
          <p:nvPr>
            <p:ph idx="1"/>
          </p:nvPr>
        </p:nvSpPr>
        <p:spPr>
          <a:xfrm>
            <a:off x="838200" y="510139"/>
            <a:ext cx="10515600" cy="5666824"/>
          </a:xfrm>
        </p:spPr>
        <p:txBody>
          <a:bodyPr/>
          <a:lstStyle/>
          <a:p>
            <a:r>
              <a:rPr lang="en-US" dirty="0">
                <a:latin typeface="Times New Roman" pitchFamily="18" charset="0"/>
                <a:cs typeface="Times New Roman" pitchFamily="18" charset="0"/>
              </a:rPr>
              <a:t>Receiving image (snippet is taken from client2.py)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Sending image (snippet taken from client2.py)</a:t>
            </a:r>
            <a:endParaRPr lang="en-IN"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5AA15B7A-04F4-32CD-3F4E-AF07C3C3A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782" y="1321918"/>
            <a:ext cx="5938785" cy="19795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FC6207E7-4823-F516-A59E-7954421AD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782" y="4310917"/>
            <a:ext cx="5938785" cy="19396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415007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0408C-B2CF-0899-EB29-4C256649A154}"/>
              </a:ext>
            </a:extLst>
          </p:cNvPr>
          <p:cNvSpPr>
            <a:spLocks noGrp="1"/>
          </p:cNvSpPr>
          <p:nvPr>
            <p:ph idx="1"/>
          </p:nvPr>
        </p:nvSpPr>
        <p:spPr>
          <a:xfrm>
            <a:off x="838200" y="2030736"/>
            <a:ext cx="10515600" cy="4351338"/>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From this project we have gained knowledge upon client-server socket programming and how we can ease a work by using this method. Our project focuses upon the benefit of having multi-client and server connection to increase the speed of image processing. This process is of immense help for receiving fast results.</a:t>
            </a:r>
            <a:endParaRPr lang="en-IN" dirty="0">
              <a:latin typeface="Times New Roman" panose="02020603050405020304" pitchFamily="18" charset="0"/>
              <a:cs typeface="Times New Roman" panose="02020603050405020304" pitchFamily="18" charset="0"/>
            </a:endParaRPr>
          </a:p>
        </p:txBody>
      </p:sp>
      <p:sp>
        <p:nvSpPr>
          <p:cNvPr id="5" name="Rectangle 4"/>
          <p:cNvSpPr/>
          <p:nvPr/>
        </p:nvSpPr>
        <p:spPr>
          <a:xfrm>
            <a:off x="3489895" y="740970"/>
            <a:ext cx="4878260" cy="923330"/>
          </a:xfrm>
          <a:prstGeom prst="rect">
            <a:avLst/>
          </a:prstGeom>
          <a:noFill/>
        </p:spPr>
        <p:txBody>
          <a:bodyPr wrap="none" lIns="91440" tIns="45720" rIns="91440" bIns="45720">
            <a:spAutoFit/>
          </a:bodyPr>
          <a:lstStyle/>
          <a:p>
            <a:pPr algn="ctr"/>
            <a:r>
              <a:rPr lang="en-US" sz="5400" b="1" cap="all" spc="0" dirty="0">
                <a:ln w="9000" cmpd="sng">
                  <a:noFill/>
                  <a:prstDash val="solid"/>
                </a:ln>
                <a:solidFill>
                  <a:schemeClr val="accent5">
                    <a:lumMod val="20000"/>
                    <a:lumOff val="80000"/>
                  </a:schemeClr>
                </a:solidFill>
                <a:effectLst>
                  <a:outerShdw blurRad="50800" dist="38100" dir="2700000" algn="tl" rotWithShape="0">
                    <a:prstClr val="black">
                      <a:alpha val="40000"/>
                    </a:prstClr>
                  </a:outerShdw>
                  <a:reflection blurRad="12700" stA="42000" endPos="0" dist="1000" dir="5400000" sy="-100000" algn="bl" rotWithShape="0"/>
                </a:effectLst>
                <a:latin typeface="Times New Roman" pitchFamily="18" charset="0"/>
                <a:cs typeface="Times New Roman" pitchFamily="18" charset="0"/>
              </a:rPr>
              <a:t>CONCLUSION</a:t>
            </a:r>
          </a:p>
        </p:txBody>
      </p:sp>
    </p:spTree>
    <p:extLst>
      <p:ext uri="{BB962C8B-B14F-4D97-AF65-F5344CB8AC3E}">
        <p14:creationId xmlns:p14="http://schemas.microsoft.com/office/powerpoint/2010/main" val="313982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56C15D-81C0-7468-7E33-544EB3044F8A}"/>
              </a:ext>
            </a:extLst>
          </p:cNvPr>
          <p:cNvSpPr>
            <a:spLocks noGrp="1"/>
          </p:cNvSpPr>
          <p:nvPr>
            <p:ph idx="1"/>
          </p:nvPr>
        </p:nvSpPr>
        <p:spPr>
          <a:xfrm>
            <a:off x="6981824" y="3146400"/>
            <a:ext cx="4391025" cy="2454300"/>
          </a:xfrm>
        </p:spPr>
        <p:txBody>
          <a:bodyPr>
            <a:normAutofit/>
          </a:bodyPr>
          <a:lstStyle/>
          <a:p>
            <a:pPr marL="0" indent="0">
              <a:buNone/>
            </a:pPr>
            <a:r>
              <a:rPr lang="en-IN" sz="2400" dirty="0">
                <a:solidFill>
                  <a:schemeClr val="bg1">
                    <a:alpha val="80000"/>
                  </a:schemeClr>
                </a:solidFill>
              </a:rPr>
              <a:t>           </a:t>
            </a:r>
          </a:p>
          <a:p>
            <a:pPr marL="0" indent="0">
              <a:buNone/>
            </a:pPr>
            <a:endParaRPr lang="en-IN" sz="2400" dirty="0">
              <a:solidFill>
                <a:schemeClr val="bg1">
                  <a:alpha val="80000"/>
                </a:schemeClr>
              </a:solidFill>
            </a:endParaRPr>
          </a:p>
          <a:p>
            <a:pPr marL="0" indent="0">
              <a:buNone/>
            </a:pPr>
            <a:r>
              <a:rPr lang="en-IN" sz="2400" dirty="0">
                <a:solidFill>
                  <a:schemeClr val="bg1">
                    <a:alpha val="80000"/>
                  </a:schemeClr>
                </a:solidFill>
              </a:rPr>
              <a:t>                 </a:t>
            </a:r>
          </a:p>
        </p:txBody>
      </p:sp>
      <p:sp>
        <p:nvSpPr>
          <p:cNvPr id="4" name="Rectangle 3"/>
          <p:cNvSpPr/>
          <p:nvPr/>
        </p:nvSpPr>
        <p:spPr>
          <a:xfrm>
            <a:off x="1692286" y="2691027"/>
            <a:ext cx="4640950" cy="923330"/>
          </a:xfrm>
          <a:prstGeom prst="rect">
            <a:avLst/>
          </a:prstGeom>
          <a:noFill/>
        </p:spPr>
        <p:txBody>
          <a:bodyPr wrap="none" lIns="91440" tIns="45720" rIns="91440" bIns="45720">
            <a:spAutoFit/>
          </a:bodyPr>
          <a:lstStyle/>
          <a:p>
            <a:pPr algn="ctr"/>
            <a:r>
              <a:rPr lang="en-US" sz="5400" b="1" cap="all" spc="0" dirty="0">
                <a:ln w="9000" cmpd="sng">
                  <a:noFill/>
                  <a:prstDash val="solid"/>
                </a:ln>
                <a:solidFill>
                  <a:schemeClr val="bg1"/>
                </a:solidFill>
                <a:effectLst>
                  <a:reflection blurRad="12700" stA="72000" endPos="0" dist="1000" dir="5400000" sy="-100000" algn="bl" rotWithShape="0"/>
                </a:effectLst>
                <a:latin typeface="Times New Roman" pitchFamily="18" charset="0"/>
                <a:cs typeface="Times New Roman" pitchFamily="18" charset="0"/>
              </a:rPr>
              <a:t>THANK YOU!</a:t>
            </a:r>
          </a:p>
        </p:txBody>
      </p:sp>
    </p:spTree>
    <p:extLst>
      <p:ext uri="{BB962C8B-B14F-4D97-AF65-F5344CB8AC3E}">
        <p14:creationId xmlns:p14="http://schemas.microsoft.com/office/powerpoint/2010/main" val="9179166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8E26-AF08-322E-D036-B5BC4AB26FF7}"/>
              </a:ext>
            </a:extLst>
          </p:cNvPr>
          <p:cNvSpPr>
            <a:spLocks noGrp="1"/>
          </p:cNvSpPr>
          <p:nvPr>
            <p:ph type="title"/>
          </p:nvPr>
        </p:nvSpPr>
        <p:spPr>
          <a:xfrm>
            <a:off x="4883702" y="564183"/>
            <a:ext cx="6893118" cy="1325563"/>
          </a:xfrm>
        </p:spPr>
        <p:txBody>
          <a:bodyPr>
            <a:normAutofit/>
          </a:bodyPr>
          <a:lstStyle/>
          <a:p>
            <a:pPr algn="ctr"/>
            <a:r>
              <a:rPr lang="en-IN" b="1" dirty="0">
                <a:latin typeface="Times New Roman" panose="02020603050405020304" pitchFamily="18" charset="0"/>
                <a:cs typeface="Times New Roman" panose="02020603050405020304" pitchFamily="18" charset="0"/>
              </a:rPr>
              <a:t>ABOUT</a:t>
            </a:r>
          </a:p>
        </p:txBody>
      </p:sp>
      <p:sp>
        <p:nvSpPr>
          <p:cNvPr id="3" name="Content Placeholder 2">
            <a:extLst>
              <a:ext uri="{FF2B5EF4-FFF2-40B4-BE49-F238E27FC236}">
                <a16:creationId xmlns:a16="http://schemas.microsoft.com/office/drawing/2014/main" id="{311E731F-F847-46DC-47D6-15375B10E137}"/>
              </a:ext>
            </a:extLst>
          </p:cNvPr>
          <p:cNvSpPr>
            <a:spLocks noGrp="1"/>
          </p:cNvSpPr>
          <p:nvPr>
            <p:ph idx="1"/>
          </p:nvPr>
        </p:nvSpPr>
        <p:spPr>
          <a:xfrm>
            <a:off x="4883702" y="2146671"/>
            <a:ext cx="7152723" cy="4215933"/>
          </a:xfrm>
        </p:spPr>
        <p:txBody>
          <a:bodyPr>
            <a:noAutofit/>
          </a:bodyPr>
          <a:lstStyle/>
          <a:p>
            <a:pPr marL="0" indent="0">
              <a:buNone/>
            </a:pPr>
            <a:r>
              <a:rPr lang="en-US" sz="2400" b="0" i="0" dirty="0">
                <a:effectLst/>
                <a:latin typeface="Times New Roman" panose="02020603050405020304" pitchFamily="18" charset="0"/>
                <a:cs typeface="Times New Roman" panose="02020603050405020304" pitchFamily="18" charset="0"/>
              </a:rPr>
              <a:t>In this project we send an image from a client to a server. We will be performing edge detection operation of image processing on the image being sent. The server receives the image and splits it into two equal halves after which it individually saves them. The server then sends these images to the client1 and client2. Each of these clients perform edge detection upon the respective images received by them and sends the processed images back to the server. The server then merges the images which is now ready to be sent back to the original </a:t>
            </a:r>
            <a:r>
              <a:rPr lang="en-US" sz="2400" dirty="0">
                <a:latin typeface="Times New Roman" panose="02020603050405020304" pitchFamily="18" charset="0"/>
                <a:cs typeface="Times New Roman" panose="02020603050405020304" pitchFamily="18" charset="0"/>
              </a:rPr>
              <a:t>client</a:t>
            </a:r>
            <a:r>
              <a:rPr lang="en-US" sz="2400" b="0" i="0" dirty="0">
                <a:effectLst/>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AutoShape 4" descr="How Image Edge Detection Works. This week's edition — edge detection in… |  by Aryaman Sharda | Medi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How Image Edge Detection Works. This week's edition — edge detection in… |  by Aryaman Sharda | Mediu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descr="8 Different Types of Servers in Computer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60337"/>
            <a:ext cx="3591863" cy="33262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36" name="Picture 12" descr="FPGA implementation of low power and high speed image edge detection"/>
          <p:cNvPicPr>
            <a:picLocks noChangeAspect="1" noChangeArrowheads="1"/>
          </p:cNvPicPr>
          <p:nvPr/>
        </p:nvPicPr>
        <p:blipFill rotWithShape="1">
          <a:blip r:embed="rId3">
            <a:extLst>
              <a:ext uri="{28A0092B-C50C-407E-A947-70E740481C1C}">
                <a14:useLocalDpi xmlns:a14="http://schemas.microsoft.com/office/drawing/2010/main" val="0"/>
              </a:ext>
            </a:extLst>
          </a:blip>
          <a:srcRect r="62493"/>
          <a:stretch/>
        </p:blipFill>
        <p:spPr bwMode="auto">
          <a:xfrm>
            <a:off x="880152" y="2146672"/>
            <a:ext cx="3687348" cy="421593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00214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A3A206-12B2-50F3-C6A4-27BE391D9BE2}"/>
              </a:ext>
            </a:extLst>
          </p:cNvPr>
          <p:cNvSpPr>
            <a:spLocks noGrp="1"/>
          </p:cNvSpPr>
          <p:nvPr>
            <p:ph type="title"/>
          </p:nvPr>
        </p:nvSpPr>
        <p:spPr>
          <a:xfrm>
            <a:off x="767289" y="1296537"/>
            <a:ext cx="4220967" cy="1907840"/>
          </a:xfrm>
        </p:spPr>
        <p:txBody>
          <a:bodyPr anchor="b">
            <a:normAutofit/>
          </a:bodyPr>
          <a:lstStyle/>
          <a:p>
            <a:r>
              <a:rPr lang="en-IN" sz="4800" b="1" dirty="0">
                <a:solidFill>
                  <a:schemeClr val="accent4">
                    <a:lumMod val="40000"/>
                    <a:lumOff val="60000"/>
                  </a:schemeClr>
                </a:solidFill>
                <a:latin typeface="Times New Roman" panose="02020603050405020304" pitchFamily="18" charset="0"/>
                <a:cs typeface="Times New Roman" panose="02020603050405020304" pitchFamily="18" charset="0"/>
              </a:rPr>
              <a:t>Socket Programming</a:t>
            </a:r>
          </a:p>
        </p:txBody>
      </p:sp>
      <p:grpSp>
        <p:nvGrpSpPr>
          <p:cNvPr id="17" name="Group 1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8883498B-5C41-618A-4874-015B7F086906}"/>
              </a:ext>
            </a:extLst>
          </p:cNvPr>
          <p:cNvSpPr>
            <a:spLocks noGrp="1"/>
          </p:cNvSpPr>
          <p:nvPr>
            <p:ph idx="1"/>
          </p:nvPr>
        </p:nvSpPr>
        <p:spPr>
          <a:xfrm>
            <a:off x="767290" y="3428999"/>
            <a:ext cx="4075054" cy="2741213"/>
          </a:xfrm>
        </p:spPr>
        <p:txBody>
          <a:bodyPr anchor="t">
            <a:normAutofit/>
          </a:bodyPr>
          <a:lstStyle/>
          <a:p>
            <a:pPr marL="0" indent="0">
              <a:buNone/>
            </a:pPr>
            <a:r>
              <a:rPr lang="en-US" sz="2000" dirty="0">
                <a:solidFill>
                  <a:schemeClr val="bg1"/>
                </a:solidFill>
                <a:latin typeface="Times New Roman" panose="02020603050405020304" pitchFamily="18" charset="0"/>
                <a:cs typeface="Times New Roman" panose="02020603050405020304" pitchFamily="18" charset="0"/>
              </a:rPr>
              <a:t>Socket programming is a way of connecting two nodes on a network to communicate with each other. One socket(node) listens on a particular port at an IP, while the other socket reaches out to the other to form a connection. The server forms the listener socket while the client reaches out to the server.</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5F7DABE-32F3-3214-1686-9BDAE73A2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1568" y="1189596"/>
            <a:ext cx="6031957" cy="368145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621978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D093E1-5021-ED72-A612-DC184246EC36}"/>
              </a:ext>
            </a:extLst>
          </p:cNvPr>
          <p:cNvSpPr>
            <a:spLocks noGrp="1"/>
          </p:cNvSpPr>
          <p:nvPr>
            <p:ph idx="1"/>
          </p:nvPr>
        </p:nvSpPr>
        <p:spPr>
          <a:xfrm>
            <a:off x="1004557" y="2869800"/>
            <a:ext cx="4760096" cy="3258424"/>
          </a:xfrm>
        </p:spPr>
        <p:txBody>
          <a:bodyPr>
            <a:noAutofit/>
          </a:bodyPr>
          <a:lstStyle/>
          <a:p>
            <a:pPr marL="0" indent="0">
              <a:buNone/>
            </a:pPr>
            <a:r>
              <a:rPr lang="en-US" sz="2000" b="1" dirty="0">
                <a:solidFill>
                  <a:schemeClr val="bg1">
                    <a:alpha val="80000"/>
                  </a:schemeClr>
                </a:solidFill>
                <a:latin typeface="Times New Roman" panose="02020603050405020304" pitchFamily="18" charset="0"/>
                <a:cs typeface="Times New Roman" panose="02020603050405020304" pitchFamily="18" charset="0"/>
              </a:rPr>
              <a:t>Several clients use client-server architecture, a type of computer network architecture, to request and receive services from a single, centralized server (host computer). Client computers offer an interface via which a computer user may ask a server for services and view the results the server provides. Client queries are received by servers, which subsequently react to them</a:t>
            </a:r>
            <a:r>
              <a:rPr lang="en-US" sz="2000" dirty="0">
                <a:solidFill>
                  <a:schemeClr val="bg1">
                    <a:alpha val="80000"/>
                  </a:schemeClr>
                </a:solidFill>
                <a:latin typeface="Times New Roman" panose="02020603050405020304" pitchFamily="18" charset="0"/>
                <a:cs typeface="Times New Roman" panose="02020603050405020304" pitchFamily="18" charset="0"/>
              </a:rPr>
              <a:t>.</a:t>
            </a:r>
            <a:endParaRPr lang="en-IN" sz="2000" dirty="0">
              <a:solidFill>
                <a:schemeClr val="bg1">
                  <a:alpha val="80000"/>
                </a:schemeClr>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a:extLst>
              <a:ext uri="{FF2B5EF4-FFF2-40B4-BE49-F238E27FC236}">
                <a16:creationId xmlns:a16="http://schemas.microsoft.com/office/drawing/2014/main" id="{EC8FC9A8-35F7-2722-5083-A6AAC3B467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4859" y="1559067"/>
            <a:ext cx="4369112" cy="2621467"/>
          </a:xfrm>
          <a:prstGeom prst="rect">
            <a:avLst/>
          </a:prstGeom>
        </p:spPr>
      </p:pic>
      <p:sp>
        <p:nvSpPr>
          <p:cNvPr id="4" name="Rectangle 3"/>
          <p:cNvSpPr/>
          <p:nvPr/>
        </p:nvSpPr>
        <p:spPr>
          <a:xfrm>
            <a:off x="987955" y="1400041"/>
            <a:ext cx="4793300" cy="1446550"/>
          </a:xfrm>
          <a:prstGeom prst="rect">
            <a:avLst/>
          </a:prstGeom>
          <a:noFill/>
        </p:spPr>
        <p:txBody>
          <a:bodyPr wrap="none" lIns="91440" tIns="45720" rIns="91440" bIns="45720">
            <a:spAutoFit/>
          </a:bodyPr>
          <a:lstStyle/>
          <a:p>
            <a:pPr algn="ctr"/>
            <a:r>
              <a:rPr lang="en-US" sz="4400" b="1" dirty="0">
                <a:ln w="12700">
                  <a:solidFill>
                    <a:schemeClr val="tx2">
                      <a:satMod val="155000"/>
                    </a:schemeClr>
                  </a:solidFill>
                  <a:prstDash val="solid"/>
                </a:ln>
                <a:solidFill>
                  <a:schemeClr val="accent4">
                    <a:lumMod val="40000"/>
                    <a:lumOff val="6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CLIENT-SERVER</a:t>
            </a:r>
          </a:p>
          <a:p>
            <a:pPr algn="ctr"/>
            <a:r>
              <a:rPr lang="en-US" sz="4400" b="1" dirty="0">
                <a:ln w="12700">
                  <a:solidFill>
                    <a:schemeClr val="tx2">
                      <a:satMod val="155000"/>
                    </a:schemeClr>
                  </a:solidFill>
                  <a:prstDash val="solid"/>
                </a:ln>
                <a:solidFill>
                  <a:schemeClr val="accent4">
                    <a:lumMod val="40000"/>
                    <a:lumOff val="6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ARCHITECTURE</a:t>
            </a:r>
          </a:p>
        </p:txBody>
      </p:sp>
    </p:spTree>
    <p:extLst>
      <p:ext uri="{BB962C8B-B14F-4D97-AF65-F5344CB8AC3E}">
        <p14:creationId xmlns:p14="http://schemas.microsoft.com/office/powerpoint/2010/main" val="269132757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268B7-DCA6-F579-5067-B3F2C509D436}"/>
              </a:ext>
            </a:extLst>
          </p:cNvPr>
          <p:cNvSpPr>
            <a:spLocks noGrp="1"/>
          </p:cNvSpPr>
          <p:nvPr>
            <p:ph idx="1"/>
          </p:nvPr>
        </p:nvSpPr>
        <p:spPr>
          <a:xfrm>
            <a:off x="877957" y="1753163"/>
            <a:ext cx="10515600" cy="4149379"/>
          </a:xfrm>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Edge Detection, is an Image Processing discipline that incorporates mathematics methods to find edges in a Digital Image.</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A71519-2077-B4A2-9472-1411CA924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266" y="3187917"/>
            <a:ext cx="3638550" cy="2714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BBA015D5-A2C0-0E2B-998F-10E51B60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746" y="3159342"/>
            <a:ext cx="3609975"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Arrow: Right 9">
            <a:extLst>
              <a:ext uri="{FF2B5EF4-FFF2-40B4-BE49-F238E27FC236}">
                <a16:creationId xmlns:a16="http://schemas.microsoft.com/office/drawing/2014/main" id="{99C97B78-3026-2892-A72A-076D5790ACEE}"/>
              </a:ext>
            </a:extLst>
          </p:cNvPr>
          <p:cNvSpPr/>
          <p:nvPr/>
        </p:nvSpPr>
        <p:spPr>
          <a:xfrm>
            <a:off x="5212882" y="4186989"/>
            <a:ext cx="1260909" cy="4331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lumMod val="65000"/>
                  <a:lumOff val="35000"/>
                </a:schemeClr>
              </a:solidFill>
            </a:endParaRPr>
          </a:p>
        </p:txBody>
      </p:sp>
      <p:sp>
        <p:nvSpPr>
          <p:cNvPr id="4" name="Rectangle 3"/>
          <p:cNvSpPr/>
          <p:nvPr/>
        </p:nvSpPr>
        <p:spPr>
          <a:xfrm>
            <a:off x="2747260" y="470136"/>
            <a:ext cx="6474850" cy="923330"/>
          </a:xfrm>
          <a:prstGeom prst="rect">
            <a:avLst/>
          </a:prstGeom>
          <a:noFill/>
        </p:spPr>
        <p:txBody>
          <a:bodyPr wrap="none" lIns="91440" tIns="45720" rIns="91440" bIns="45720">
            <a:spAutoFit/>
          </a:bodyPr>
          <a:lstStyle/>
          <a:p>
            <a:pPr algn="ctr"/>
            <a:r>
              <a:rPr lang="en-US" sz="5400" b="1" cap="all" spc="0" dirty="0">
                <a:ln w="9000" cmpd="sng">
                  <a:solidFill>
                    <a:schemeClr val="accent4">
                      <a:shade val="50000"/>
                      <a:satMod val="120000"/>
                    </a:schemeClr>
                  </a:solidFill>
                  <a:prstDash val="solid"/>
                </a:ln>
                <a:solidFill>
                  <a:schemeClr val="accent4">
                    <a:lumMod val="60000"/>
                    <a:lumOff val="40000"/>
                  </a:schemeClr>
                </a:solidFill>
                <a:effectLst>
                  <a:reflection blurRad="12700" stA="28000" endPos="45000" dist="1000" dir="5400000" sy="-100000" algn="bl" rotWithShape="0"/>
                </a:effectLst>
                <a:latin typeface="Times New Roman" pitchFamily="18" charset="0"/>
                <a:cs typeface="Times New Roman" pitchFamily="18" charset="0"/>
              </a:rPr>
              <a:t>EDGE DETECTION</a:t>
            </a:r>
          </a:p>
        </p:txBody>
      </p:sp>
    </p:spTree>
    <p:extLst>
      <p:ext uri="{BB962C8B-B14F-4D97-AF65-F5344CB8AC3E}">
        <p14:creationId xmlns:p14="http://schemas.microsoft.com/office/powerpoint/2010/main" val="2157437289"/>
      </p:ext>
    </p:ext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idx="1"/>
          </p:nvPr>
        </p:nvSpPr>
        <p:spPr>
          <a:xfrm>
            <a:off x="1144988" y="1518699"/>
            <a:ext cx="6202017" cy="4602605"/>
          </a:xfrm>
        </p:spPr>
        <p:txBody>
          <a:bodyPr>
            <a:normAutofit fontScale="92500" lnSpcReduction="10000"/>
          </a:bodyPr>
          <a:lstStyle/>
          <a:p>
            <a:r>
              <a:rPr lang="en-IN" dirty="0">
                <a:latin typeface="Times New Roman" panose="02020603050405020304" pitchFamily="18" charset="0"/>
                <a:cs typeface="Times New Roman" panose="02020603050405020304" pitchFamily="18" charset="0"/>
              </a:rPr>
              <a:t>import socket : </a:t>
            </a:r>
            <a:r>
              <a:rPr lang="en-IN" dirty="0">
                <a:latin typeface="Times New Roman" panose="02020603050405020304" pitchFamily="18" charset="0"/>
                <a:ea typeface="Times New Roman" panose="02020603050405020304" pitchFamily="18" charset="0"/>
                <a:cs typeface="Times New Roman" panose="02020603050405020304" pitchFamily="18" charset="0"/>
              </a:rPr>
              <a:t>Importing the socket library is the first step to using a socket object in your program.</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import thread : </a:t>
            </a:r>
            <a:r>
              <a:rPr lang="en-IN" dirty="0">
                <a:latin typeface="Times New Roman" panose="02020603050405020304" pitchFamily="18" charset="0"/>
                <a:ea typeface="Times New Roman" panose="02020603050405020304" pitchFamily="18" charset="0"/>
                <a:cs typeface="Times New Roman" panose="02020603050405020304" pitchFamily="18" charset="0"/>
              </a:rPr>
              <a:t>Import thread is used to create a new thread by importing the threading module, as shown.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from PIL import Image : </a:t>
            </a:r>
            <a:r>
              <a:rPr lang="en-IN" dirty="0">
                <a:latin typeface="Times New Roman" panose="02020603050405020304" pitchFamily="18" charset="0"/>
                <a:ea typeface="Times New Roman" panose="02020603050405020304" pitchFamily="18" charset="0"/>
                <a:cs typeface="Times New Roman" panose="02020603050405020304" pitchFamily="18" charset="0"/>
              </a:rPr>
              <a:t>The Python Imaging Library, or PIL, gives the Python interpreter the ability to modify images. </a:t>
            </a:r>
          </a:p>
          <a:p>
            <a:r>
              <a:rPr lang="en-IN" dirty="0">
                <a:latin typeface="Times New Roman" panose="02020603050405020304" pitchFamily="18" charset="0"/>
                <a:cs typeface="Times New Roman" panose="02020603050405020304" pitchFamily="18" charset="0"/>
              </a:rPr>
              <a:t>from PIL import ImageFilter : </a:t>
            </a:r>
            <a:r>
              <a:rPr lang="en-US" dirty="0">
                <a:latin typeface="Times New Roman" panose="02020603050405020304" pitchFamily="18" charset="0"/>
                <a:cs typeface="Times New Roman" panose="02020603050405020304" pitchFamily="18" charset="0"/>
              </a:rPr>
              <a:t>The ImageFilter module contains definitions for a pre-defined set of filters, which can be used with the Image.filter() method.</a:t>
            </a:r>
            <a:endParaRPr lang="en-IN" dirty="0">
              <a:latin typeface="Times New Roman" panose="02020603050405020304" pitchFamily="18" charset="0"/>
              <a:cs typeface="Times New Roman" panose="02020603050405020304" pitchFamily="18" charset="0"/>
            </a:endParaRPr>
          </a:p>
          <a:p>
            <a:endParaRPr lang="en-IN" dirty="0"/>
          </a:p>
        </p:txBody>
      </p:sp>
      <p:pic>
        <p:nvPicPr>
          <p:cNvPr id="2050" name="Picture 2" descr="Python Install Custom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0609" y="1391479"/>
            <a:ext cx="4110824" cy="41108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1963617" y="468149"/>
            <a:ext cx="8417690" cy="923330"/>
          </a:xfrm>
          <a:prstGeom prst="rect">
            <a:avLst/>
          </a:prstGeom>
          <a:noFill/>
        </p:spPr>
        <p:txBody>
          <a:bodyPr wrap="none" lIns="91440" tIns="45720" rIns="91440" bIns="45720">
            <a:spAutoFit/>
          </a:bodyPr>
          <a:lstStyle/>
          <a:p>
            <a:pPr algn="ctr"/>
            <a:r>
              <a:rPr lang="en-US" sz="5400" b="1" cap="none" spc="0"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latin typeface="Times New Roman" pitchFamily="18" charset="0"/>
                <a:cs typeface="Times New Roman" pitchFamily="18" charset="0"/>
              </a:rPr>
              <a:t>MODULES &amp; LIBRARIES</a:t>
            </a:r>
          </a:p>
        </p:txBody>
      </p:sp>
    </p:spTree>
    <p:extLst>
      <p:ext uri="{BB962C8B-B14F-4D97-AF65-F5344CB8AC3E}">
        <p14:creationId xmlns:p14="http://schemas.microsoft.com/office/powerpoint/2010/main" val="3629150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DB9C0-463A-3DBB-EB43-B85A6537CDEA}"/>
              </a:ext>
            </a:extLst>
          </p:cNvPr>
          <p:cNvSpPr>
            <a:spLocks noGrp="1"/>
          </p:cNvSpPr>
          <p:nvPr>
            <p:ph idx="1"/>
          </p:nvPr>
        </p:nvSpPr>
        <p:spPr>
          <a:xfrm>
            <a:off x="6451817" y="278296"/>
            <a:ext cx="5620913" cy="6414052"/>
          </a:xfrm>
        </p:spPr>
        <p:txBody>
          <a:bodyPr>
            <a:noAutofit/>
          </a:bodyPr>
          <a:lstStyle/>
          <a:p>
            <a:r>
              <a:rPr lang="en-IN" sz="1600" b="1" dirty="0">
                <a:latin typeface="Times New Roman" pitchFamily="18" charset="0"/>
                <a:cs typeface="Times New Roman" pitchFamily="18" charset="0"/>
              </a:rPr>
              <a:t>    </a:t>
            </a:r>
            <a:r>
              <a:rPr lang="en-IN" sz="2400" b="1" dirty="0">
                <a:latin typeface="Times New Roman" pitchFamily="18" charset="0"/>
                <a:cs typeface="Times New Roman" pitchFamily="18" charset="0"/>
              </a:rPr>
              <a:t>Server</a:t>
            </a:r>
            <a:endParaRPr lang="en-IN" sz="2000" b="1" dirty="0">
              <a:latin typeface="Times New Roman" pitchFamily="18" charset="0"/>
              <a:cs typeface="Times New Roman" pitchFamily="18" charset="0"/>
            </a:endParaRPr>
          </a:p>
          <a:p>
            <a:pPr marL="457200" lvl="1" indent="0">
              <a:buNone/>
            </a:pPr>
            <a:r>
              <a:rPr lang="en-US" sz="1800" b="1" dirty="0">
                <a:latin typeface="Times New Roman" panose="02020603050405020304" pitchFamily="18" charset="0"/>
                <a:cs typeface="Times New Roman" panose="02020603050405020304" pitchFamily="18" charset="0"/>
              </a:rPr>
              <a:t>1. In the server.py file we create multiple threads to listen to client connections and then direct each connection to the respective methods created for them.</a:t>
            </a:r>
          </a:p>
          <a:p>
            <a:pPr marL="457200" lvl="1" indent="0">
              <a:buNone/>
            </a:pPr>
            <a:r>
              <a:rPr lang="en-US" sz="1800" b="1" dirty="0">
                <a:latin typeface="Times New Roman" panose="02020603050405020304" pitchFamily="18" charset="0"/>
                <a:cs typeface="Times New Roman" panose="02020603050405020304" pitchFamily="18" charset="0"/>
              </a:rPr>
              <a:t>2.  Inside the handle_client() method we connect with the client which is sending an image for processing. We receive the image and then perform cropping operation upon it to divide it into two halves. After this we save the divided images.</a:t>
            </a:r>
          </a:p>
          <a:p>
            <a:pPr marL="457200" lvl="1" indent="0">
              <a:buNone/>
            </a:pPr>
            <a:endParaRPr lang="en-US" sz="1800" b="1" dirty="0">
              <a:latin typeface="Times New Roman" panose="02020603050405020304" pitchFamily="18" charset="0"/>
              <a:cs typeface="Times New Roman" panose="02020603050405020304" pitchFamily="18" charset="0"/>
            </a:endParaRPr>
          </a:p>
          <a:p>
            <a:pPr marL="457200" lvl="1" indent="0">
              <a:buNone/>
            </a:pPr>
            <a:r>
              <a:rPr lang="en-US" sz="1800" b="1" dirty="0">
                <a:latin typeface="Times New Roman" panose="02020603050405020304" pitchFamily="18" charset="0"/>
                <a:cs typeface="Times New Roman" panose="02020603050405020304" pitchFamily="18" charset="0"/>
              </a:rPr>
              <a:t>3. Inside the handle_client1() method we connect with client1 to send the first saved image. Here, we also receive the image processed by client1.</a:t>
            </a:r>
          </a:p>
          <a:p>
            <a:pPr marL="457200" lvl="1" indent="0">
              <a:buNone/>
            </a:pPr>
            <a:endParaRPr lang="en-US" sz="1800" b="1" dirty="0">
              <a:latin typeface="Times New Roman" panose="02020603050405020304" pitchFamily="18" charset="0"/>
              <a:cs typeface="Times New Roman" panose="02020603050405020304" pitchFamily="18" charset="0"/>
            </a:endParaRPr>
          </a:p>
          <a:p>
            <a:pPr marL="457200" lvl="1" indent="0">
              <a:buNone/>
            </a:pPr>
            <a:r>
              <a:rPr lang="en-US" sz="1800" b="1" dirty="0">
                <a:latin typeface="Times New Roman" panose="02020603050405020304" pitchFamily="18" charset="0"/>
                <a:cs typeface="Times New Roman" panose="02020603050405020304" pitchFamily="18" charset="0"/>
              </a:rPr>
              <a:t>4. Inside the handle_client2() method we connect with client2 to send the second saved image. Here, we also receive the image processed by client2.</a:t>
            </a:r>
          </a:p>
          <a:p>
            <a:pPr marL="457200" lvl="1" indent="0">
              <a:buNone/>
            </a:pPr>
            <a:endParaRPr lang="en-US" sz="1800" b="1" dirty="0">
              <a:latin typeface="Times New Roman" panose="02020603050405020304" pitchFamily="18" charset="0"/>
              <a:cs typeface="Times New Roman" panose="02020603050405020304" pitchFamily="18" charset="0"/>
            </a:endParaRPr>
          </a:p>
          <a:p>
            <a:pPr marL="457200" lvl="1" indent="0">
              <a:buNone/>
            </a:pPr>
            <a:r>
              <a:rPr lang="en-US" sz="1800" b="1" dirty="0">
                <a:latin typeface="Times New Roman" panose="02020603050405020304" pitchFamily="18" charset="0"/>
                <a:cs typeface="Times New Roman" panose="02020603050405020304" pitchFamily="18" charset="0"/>
              </a:rPr>
              <a:t>5. We now merge the two images received from client1 and client2. The merged image is now ready to be sent to the original client.</a:t>
            </a:r>
            <a:endParaRPr lang="en-IN" sz="1800" b="1" dirty="0">
              <a:latin typeface="Times New Roman" panose="02020603050405020304" pitchFamily="18" charset="0"/>
              <a:cs typeface="Times New Roman" panose="02020603050405020304" pitchFamily="18" charset="0"/>
            </a:endParaRPr>
          </a:p>
        </p:txBody>
      </p:sp>
      <p:pic>
        <p:nvPicPr>
          <p:cNvPr id="3076" name="Picture 4" descr="Difference Between Server and Personal Computer · Blog - Cue Hos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003" y="1990302"/>
            <a:ext cx="5292117" cy="29768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440173" y="597846"/>
            <a:ext cx="7174928" cy="830997"/>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800" b="1" cap="none" spc="0" dirty="0">
                <a:ln/>
                <a:effectLst/>
                <a:latin typeface="Times New Roman" pitchFamily="18" charset="0"/>
                <a:cs typeface="Times New Roman" pitchFamily="18" charset="0"/>
              </a:rPr>
              <a:t>EXPERIMENTATION</a:t>
            </a:r>
          </a:p>
        </p:txBody>
      </p:sp>
    </p:spTree>
    <p:extLst>
      <p:ext uri="{BB962C8B-B14F-4D97-AF65-F5344CB8AC3E}">
        <p14:creationId xmlns:p14="http://schemas.microsoft.com/office/powerpoint/2010/main" val="1714464138"/>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0B03B-E6FA-8E84-1C76-80D69F30559E}"/>
              </a:ext>
            </a:extLst>
          </p:cNvPr>
          <p:cNvSpPr>
            <a:spLocks noGrp="1"/>
          </p:cNvSpPr>
          <p:nvPr>
            <p:ph idx="1"/>
          </p:nvPr>
        </p:nvSpPr>
        <p:spPr>
          <a:xfrm>
            <a:off x="6209969" y="827571"/>
            <a:ext cx="5382369" cy="5126755"/>
          </a:xfrm>
        </p:spPr>
        <p:txBody>
          <a:bodyPr>
            <a:normAutofit fontScale="92500" lnSpcReduction="20000"/>
          </a:bodyPr>
          <a:lstStyle/>
          <a:p>
            <a:r>
              <a:rPr lang="en-IN" sz="2400" b="1" dirty="0">
                <a:latin typeface="Times New Roman" pitchFamily="18" charset="0"/>
                <a:cs typeface="Times New Roman" pitchFamily="18" charset="0"/>
              </a:rPr>
              <a:t>Client</a:t>
            </a:r>
          </a:p>
          <a:p>
            <a:pPr marL="457200" lvl="1" indent="0">
              <a:buNone/>
            </a:pPr>
            <a:r>
              <a:rPr lang="en-US" sz="2000" dirty="0">
                <a:latin typeface="Times New Roman" panose="02020603050405020304" pitchFamily="18" charset="0"/>
                <a:cs typeface="Times New Roman" panose="02020603050405020304" pitchFamily="18" charset="0"/>
              </a:rPr>
              <a:t>This client connects with the server and opens the image to be sent to the server for processing. It finally sends the image for edge detection operation.</a:t>
            </a:r>
          </a:p>
          <a:p>
            <a:pPr marL="0" indent="0">
              <a:buNone/>
            </a:pPr>
            <a:endParaRPr lang="en-US" sz="2400"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Client1</a:t>
            </a:r>
          </a:p>
          <a:p>
            <a:pPr marL="457200" lvl="1" indent="0">
              <a:buNone/>
            </a:pPr>
            <a:r>
              <a:rPr lang="en-US" sz="2000" dirty="0">
                <a:latin typeface="Times New Roman" panose="02020603050405020304" pitchFamily="18" charset="0"/>
                <a:cs typeface="Times New Roman" panose="02020603050405020304" pitchFamily="18" charset="0"/>
              </a:rPr>
              <a:t>1. This client connects with the server and receives the first saved image sent by the server for it to process.</a:t>
            </a:r>
          </a:p>
          <a:p>
            <a:pPr marL="457200" lvl="1" indent="0">
              <a:buNone/>
            </a:pPr>
            <a:r>
              <a:rPr lang="en-US" sz="2000" dirty="0">
                <a:latin typeface="Times New Roman" panose="02020603050405020304" pitchFamily="18" charset="0"/>
                <a:cs typeface="Times New Roman" panose="02020603050405020304" pitchFamily="18" charset="0"/>
              </a:rPr>
              <a:t>2. It performs edge detection operation on the opened </a:t>
            </a:r>
            <a:r>
              <a:rPr lang="en-US" sz="1900" dirty="0">
                <a:latin typeface="Times New Roman" panose="02020603050405020304" pitchFamily="18" charset="0"/>
                <a:cs typeface="Times New Roman" panose="02020603050405020304" pitchFamily="18" charset="0"/>
              </a:rPr>
              <a:t>image and then sends it back to the server.</a:t>
            </a:r>
          </a:p>
          <a:p>
            <a:pPr marL="457200" lvl="1" indent="0">
              <a:buNone/>
            </a:pPr>
            <a:endParaRPr lang="en-IN" sz="1900" dirty="0">
              <a:latin typeface="Times New Roman" panose="02020603050405020304" pitchFamily="18" charset="0"/>
              <a:cs typeface="Times New Roman" panose="02020603050405020304" pitchFamily="18" charset="0"/>
            </a:endParaRPr>
          </a:p>
          <a:p>
            <a:r>
              <a:rPr lang="en-IN" sz="2200" b="1" dirty="0">
                <a:latin typeface="Times New Roman" panose="02020603050405020304" pitchFamily="18" charset="0"/>
                <a:cs typeface="Times New Roman" panose="02020603050405020304" pitchFamily="18" charset="0"/>
              </a:rPr>
              <a:t>Client2</a:t>
            </a:r>
          </a:p>
          <a:p>
            <a:pPr marL="457200" lvl="1" indent="0">
              <a:buNone/>
            </a:pPr>
            <a:r>
              <a:rPr lang="en-US" sz="2200" dirty="0">
                <a:latin typeface="Times New Roman" panose="02020603050405020304" pitchFamily="18" charset="0"/>
                <a:cs typeface="Times New Roman" panose="02020603050405020304" pitchFamily="18" charset="0"/>
              </a:rPr>
              <a:t>1. This client connects with the server and receives the second saved image sent by the server for it to process.</a:t>
            </a:r>
          </a:p>
          <a:p>
            <a:pPr marL="457200" lvl="1" indent="0">
              <a:buNone/>
            </a:pPr>
            <a:r>
              <a:rPr lang="en-US" sz="2200" dirty="0">
                <a:latin typeface="Times New Roman" panose="02020603050405020304" pitchFamily="18" charset="0"/>
                <a:cs typeface="Times New Roman" panose="02020603050405020304" pitchFamily="18" charset="0"/>
              </a:rPr>
              <a:t>2. It performs edge detection operation on the opened image and then sends it back to the server.</a:t>
            </a:r>
            <a:endParaRPr lang="en-IN" sz="2200" dirty="0">
              <a:latin typeface="Times New Roman" panose="02020603050405020304" pitchFamily="18" charset="0"/>
              <a:cs typeface="Times New Roman" panose="02020603050405020304" pitchFamily="18" charset="0"/>
            </a:endParaRPr>
          </a:p>
          <a:p>
            <a:pPr marL="0" indent="0">
              <a:buNone/>
            </a:pPr>
            <a:endParaRPr lang="en-IN" sz="2400" dirty="0">
              <a:solidFill>
                <a:srgbClr val="FFFFFF"/>
              </a:solidFill>
              <a:latin typeface="Times New Roman" panose="02020603050405020304" pitchFamily="18" charset="0"/>
              <a:cs typeface="Times New Roman" panose="02020603050405020304" pitchFamily="18" charset="0"/>
            </a:endParaRPr>
          </a:p>
        </p:txBody>
      </p:sp>
      <p:pic>
        <p:nvPicPr>
          <p:cNvPr id="4098" name="Picture 2" descr="What Is Thin Client and How It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01" y="477714"/>
            <a:ext cx="5501668" cy="5501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91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98147-DB8E-DB3E-28B3-89E17B92E000}"/>
              </a:ext>
            </a:extLst>
          </p:cNvPr>
          <p:cNvSpPr>
            <a:spLocks noGrp="1"/>
          </p:cNvSpPr>
          <p:nvPr>
            <p:ph idx="1"/>
          </p:nvPr>
        </p:nvSpPr>
        <p:spPr>
          <a:xfrm>
            <a:off x="4257263" y="1550503"/>
            <a:ext cx="7168763" cy="4842345"/>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 this client-server project, we have sent an image to be processed from a client to the server. The server then splits the image received into two halves and sends it to two clients namely client1 and client2 for processing. This process is done to increase the speed of computation. The two clients process the images by performing edge detection and resend it to the server. Server then merges the processed image which now is required to be sent to the original client.</a:t>
            </a:r>
            <a:endParaRPr lang="en-IN" dirty="0">
              <a:latin typeface="Times New Roman" panose="02020603050405020304" pitchFamily="18" charset="0"/>
              <a:cs typeface="Times New Roman" panose="02020603050405020304" pitchFamily="18" charset="0"/>
            </a:endParaRPr>
          </a:p>
        </p:txBody>
      </p:sp>
      <p:pic>
        <p:nvPicPr>
          <p:cNvPr id="5124" name="Picture 4" descr="Edge detection and sobel operator | GROUP T - MASTER THESI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50" y="1657588"/>
            <a:ext cx="30956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dge Detection - an overview | ScienceDirect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047" y="3010582"/>
            <a:ext cx="3207826" cy="1581698"/>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3661381" y="399019"/>
            <a:ext cx="8033867" cy="923330"/>
          </a:xfrm>
          <a:prstGeom prst="rect">
            <a:avLst/>
          </a:prstGeom>
          <a:noFill/>
        </p:spPr>
        <p:txBody>
          <a:bodyPr wrap="none" lIns="91440" tIns="45720" rIns="91440" bIns="45720">
            <a:spAutoFit/>
          </a:bodyPr>
          <a:lstStyle/>
          <a:p>
            <a:pPr algn="ctr"/>
            <a:r>
              <a:rPr 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Times New Roman" pitchFamily="18" charset="0"/>
                <a:cs typeface="Times New Roman" pitchFamily="18" charset="0"/>
              </a:rPr>
              <a:t>RESULT &amp; DISCUSSION</a:t>
            </a:r>
          </a:p>
        </p:txBody>
      </p:sp>
    </p:spTree>
    <p:extLst>
      <p:ext uri="{BB962C8B-B14F-4D97-AF65-F5344CB8AC3E}">
        <p14:creationId xmlns:p14="http://schemas.microsoft.com/office/powerpoint/2010/main" val="144734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938</Words>
  <Application>Microsoft Office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Tw Cen MT</vt:lpstr>
      <vt:lpstr>Office Theme</vt:lpstr>
      <vt:lpstr>IMAGE PROCESSING USING SOCKET PROGRAMMING</vt:lpstr>
      <vt:lpstr>ABOUT</vt:lpstr>
      <vt:lpstr>Socket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 CONTINUED</vt:lpstr>
      <vt:lpstr>    CLIENTS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USING SOCKET PROGRAMMING</dc:title>
  <dc:creator>Attuluri Avinash Guptha</dc:creator>
  <cp:lastModifiedBy>Aratrika Ray</cp:lastModifiedBy>
  <cp:revision>67</cp:revision>
  <dcterms:created xsi:type="dcterms:W3CDTF">2022-12-10T11:53:41Z</dcterms:created>
  <dcterms:modified xsi:type="dcterms:W3CDTF">2022-12-12T04:26:46Z</dcterms:modified>
</cp:coreProperties>
</file>